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725" r:id="rId2"/>
    <p:sldId id="1578" r:id="rId3"/>
    <p:sldId id="1579" r:id="rId4"/>
    <p:sldId id="1583" r:id="rId5"/>
    <p:sldId id="1584" r:id="rId6"/>
    <p:sldId id="1585" r:id="rId7"/>
    <p:sldId id="1586" r:id="rId8"/>
    <p:sldId id="1587" r:id="rId9"/>
    <p:sldId id="155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39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FF"/>
    <a:srgbClr val="B9CDE5"/>
    <a:srgbClr val="0066FF"/>
    <a:srgbClr val="A9A9A9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>
          <a:schemeClr val="tx1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06F615A-370F-48FF-96DE-FFA2584FB0C5}" styleName="Light Style 2 - Body/Background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1">
              <a:schemeClr val="dk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dk1"/>
      </a:tcTxStyle>
      <a:tcStyle>
        <a:tcBdr>
          <a:top>
            <a:ln w="6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>
          <a:shade val="40000"/>
        </a:schemeClr>
      </a:tcTxStyle>
      <a:tcStyle>
        <a:tcBdr/>
        <a:fill>
          <a:solidFill>
            <a:schemeClr val="dk1">
              <a:alpha val="4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TxStyle/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241DA88-1426-460D-A704-38602BF70CBC}" styleName="Dark Style 2 - Body/Background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75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8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  <a:prstDash val="sysDash"/>
            </a:ln>
          </a:top>
        </a:tcBdr>
        <a:fill>
          <a:solidFill>
            <a:schemeClr val="dk1">
              <a:tint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22" autoAdjust="0"/>
    <p:restoredTop sz="94718" autoAdjust="0"/>
  </p:normalViewPr>
  <p:slideViewPr>
    <p:cSldViewPr snapToGrid="0">
      <p:cViewPr varScale="1">
        <p:scale>
          <a:sx n="102" d="100"/>
          <a:sy n="102" d="100"/>
        </p:scale>
        <p:origin x="1434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-103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2025-10-23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9235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64710F51-9605-4A0B-91B3-A7A73478FDA0}" type="datetime1">
              <a:rPr lang="ko-KR" altLang="en-US"/>
              <a:pPr lvl="0">
                <a:defRPr/>
              </a:pPr>
              <a:t>2025-10-23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6DFCB732-0E64-4E4B-AD1D-E639B030470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2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FCB732-0E64-4E4B-AD1D-E639B030470E}" type="slidenum">
              <a:rPr lang="ko-KR" altLang="en-US"/>
              <a:pPr lvl="0">
                <a:defRPr/>
              </a:pPr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283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82EBA-8585-A39F-133F-460A47187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D6D97D2-EC0E-916F-F900-6863BDBEACB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8AF53EB-DE36-5322-E87F-DBFB5C199D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C523234-4585-366C-38A5-7FE163EB1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FCB732-0E64-4E4B-AD1D-E639B030470E}" type="slidenum">
              <a:rPr lang="ko-KR" altLang="en-US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AC35C-B7F5-2B6E-DEFD-936FBEC30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E392475-32AE-9E21-9A94-73A2EE59084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A1BC1DE-5030-86A3-A7EE-4DD7528E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52FE0AF-9F3A-CD83-B799-1C393C69F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FCB732-0E64-4E4B-AD1D-E639B030470E}" type="slidenum">
              <a:rPr lang="ko-KR" altLang="en-US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6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77114-E5CE-3C5E-31AD-EDDA5D599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12EF05E-788A-3890-463F-9ADED53EB1B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0178C97-3018-AED8-D6D2-3E4EFBF136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5A37D5F-B4C8-793A-2FB8-E2E4A59858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FCB732-0E64-4E4B-AD1D-E639B030470E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50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DE5D3-8FE9-CCA5-6C86-E0488B39F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1BE1D46-DF2D-06DE-DE21-6C8A1E23DD1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777C64E9-5B1B-393F-8F47-D89957E70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C887802-C02D-5E44-56CF-FDF2897D6C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FCB732-0E64-4E4B-AD1D-E639B030470E}" type="slidenum">
              <a:rPr lang="ko-KR" altLang="en-US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101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F0EFE-FA50-5D36-02B0-5BB4384B1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CE4B1AD-B837-F968-A4AC-102F7726A3B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67C20BD1-15A8-7977-C88F-E41FD51E8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831A336-C146-B322-2E50-3BCEF6C6E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FCB732-0E64-4E4B-AD1D-E639B030470E}" type="slidenum">
              <a:rPr lang="ko-KR" altLang="en-US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276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1F420-DF8B-126D-F1AC-5A5D5EF91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AC1CD18-87D9-25AF-16D5-10299A7D274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596AEFE-2BD1-F3BE-08DD-4D500765D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B16DFCB-9621-3D2E-F3C2-E98D560C0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FCB732-0E64-4E4B-AD1D-E639B030470E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064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FCB732-0E64-4E4B-AD1D-E639B030470E}" type="slidenum">
              <a:rPr lang="ko-KR" altLang="en-US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525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407368" y="445583"/>
            <a:ext cx="11377264" cy="1687273"/>
          </a:xfrm>
          <a:solidFill>
            <a:srgbClr val="DCEEF2"/>
          </a:solidFill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 algn="ctr"/>
            <a:r>
              <a:rPr lang="ko-KR" altLang="en-US" dirty="0"/>
              <a:t>마스터 제목 스타일 편집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3467708" y="3861372"/>
            <a:ext cx="5544616" cy="93578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Font typeface="Wingdings" panose="05000000000000000000" pitchFamily="2" charset="2"/>
              <a:buNone/>
              <a:defRPr sz="1800" b="1">
                <a:solidFill>
                  <a:srgbClr val="1E33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D9C835-A02B-4303-BF8E-1567B3DE1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67708" y="2304519"/>
            <a:ext cx="5544616" cy="119648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lang="ko-KR" altLang="en-US" sz="1800" b="1" kern="1200" dirty="0" smtClean="0">
                <a:solidFill>
                  <a:srgbClr val="28859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316531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871234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강조_텍스트박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4"/>
          <p:cNvSpPr txBox="1">
            <a:spLocks noChangeArrowheads="1"/>
          </p:cNvSpPr>
          <p:nvPr userDrawn="1"/>
        </p:nvSpPr>
        <p:spPr bwMode="auto">
          <a:xfrm>
            <a:off x="1" y="12700"/>
            <a:ext cx="822373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385" anchor="ctr"/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9486" y="764360"/>
            <a:ext cx="11831468" cy="499474"/>
          </a:xfrm>
          <a:prstGeom prst="rect">
            <a:avLst/>
          </a:prstGeom>
        </p:spPr>
        <p:txBody>
          <a:bodyPr/>
          <a:lstStyle>
            <a:lvl1pPr marL="237398" indent="-237398">
              <a:lnSpc>
                <a:spcPct val="150000"/>
              </a:lnSpc>
              <a:buFontTx/>
              <a:buBlip>
                <a:blip r:embed="rId2"/>
              </a:buBlip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38163" indent="-220663">
              <a:lnSpc>
                <a:spcPct val="150000"/>
              </a:lnSpc>
              <a:buFont typeface="Wingdings" panose="05000000000000000000" pitchFamily="2" charset="2"/>
              <a:buChar char="Ø"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791327" indent="-158266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1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 sz="11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3" name="직선 연결선 12"/>
          <p:cNvCxnSpPr>
            <a:cxnSpLocks/>
          </p:cNvCxnSpPr>
          <p:nvPr userDrawn="1"/>
        </p:nvCxnSpPr>
        <p:spPr>
          <a:xfrm>
            <a:off x="2" y="638266"/>
            <a:ext cx="12200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제목 10">
            <a:extLst>
              <a:ext uri="{FF2B5EF4-FFF2-40B4-BE49-F238E27FC236}">
                <a16:creationId xmlns:a16="http://schemas.microsoft.com/office/drawing/2014/main" id="{E7812EE4-D319-4C39-9A7B-0738EA83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533" cy="628830"/>
          </a:xfrm>
          <a:solidFill>
            <a:srgbClr val="396499"/>
          </a:solidFill>
          <a:ln>
            <a:solidFill>
              <a:srgbClr val="396499"/>
            </a:solidFill>
          </a:ln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슬라이드 번호 개체 틀 7">
            <a:extLst>
              <a:ext uri="{FF2B5EF4-FFF2-40B4-BE49-F238E27FC236}">
                <a16:creationId xmlns:a16="http://schemas.microsoft.com/office/drawing/2014/main" id="{53F89311-B4EF-4883-9957-039F10C35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861" y="6453340"/>
            <a:ext cx="2844800" cy="309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BF44E15E-8BE1-4DBD-B7B5-0DCD530390E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192EC6C-8783-4515-9F1B-A0AB1D2EF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14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495602" y="1988845"/>
            <a:ext cx="7200799" cy="1440159"/>
          </a:xfrm>
          <a:ln w="28575">
            <a:solidFill>
              <a:schemeClr val="tx2"/>
            </a:solidFill>
          </a:ln>
        </p:spPr>
        <p:txBody>
          <a:bodyPr>
            <a:normAutofit/>
          </a:bodyPr>
          <a:lstStyle>
            <a:lvl1pPr algn="ctr">
              <a:defRPr sz="240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직사각형 3"/>
          <p:cNvSpPr/>
          <p:nvPr userDrawn="1"/>
        </p:nvSpPr>
        <p:spPr>
          <a:xfrm>
            <a:off x="0" y="0"/>
            <a:ext cx="123368" cy="6858000"/>
          </a:xfrm>
          <a:prstGeom prst="rect">
            <a:avLst/>
          </a:prstGeom>
          <a:solidFill>
            <a:srgbClr val="1E3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4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02C1FC-636C-4DFE-B508-5815F7C44E5C}"/>
              </a:ext>
            </a:extLst>
          </p:cNvPr>
          <p:cNvSpPr/>
          <p:nvPr userDrawn="1"/>
        </p:nvSpPr>
        <p:spPr>
          <a:xfrm>
            <a:off x="12079898" y="0"/>
            <a:ext cx="123368" cy="6858000"/>
          </a:xfrm>
          <a:prstGeom prst="rect">
            <a:avLst/>
          </a:prstGeom>
          <a:solidFill>
            <a:srgbClr val="1E3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4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1F674F-A97B-4205-B96C-91F303271B53}"/>
              </a:ext>
            </a:extLst>
          </p:cNvPr>
          <p:cNvSpPr/>
          <p:nvPr userDrawn="1"/>
        </p:nvSpPr>
        <p:spPr>
          <a:xfrm>
            <a:off x="0" y="0"/>
            <a:ext cx="12190566" cy="144016"/>
          </a:xfrm>
          <a:prstGeom prst="rect">
            <a:avLst/>
          </a:prstGeom>
          <a:solidFill>
            <a:srgbClr val="1E3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4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20DAF3-0F03-4397-A482-CFC28B2612DE}"/>
              </a:ext>
            </a:extLst>
          </p:cNvPr>
          <p:cNvSpPr/>
          <p:nvPr userDrawn="1"/>
        </p:nvSpPr>
        <p:spPr>
          <a:xfrm>
            <a:off x="0" y="6468238"/>
            <a:ext cx="12190566" cy="387266"/>
          </a:xfrm>
          <a:prstGeom prst="rect">
            <a:avLst/>
          </a:prstGeom>
          <a:solidFill>
            <a:srgbClr val="1E3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4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>
          <a:xfrm>
            <a:off x="1415480" y="6519359"/>
            <a:ext cx="8640959" cy="26813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ko-KR" altLang="en-US" dirty="0">
              <a:solidFill>
                <a:srgbClr val="4F81BD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11607690" y="6531738"/>
            <a:ext cx="445840" cy="248246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BF44E15E-8BE1-4DBD-B7B5-0DCD530390E0}" type="slidenum">
              <a:rPr lang="ko-KR" altLang="en-US" smtClean="0">
                <a:solidFill>
                  <a:srgbClr val="4F81BD"/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073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3697059-27CA-47A4-AD66-5BDB319F7946}"/>
              </a:ext>
            </a:extLst>
          </p:cNvPr>
          <p:cNvSpPr txBox="1"/>
          <p:nvPr userDrawn="1"/>
        </p:nvSpPr>
        <p:spPr>
          <a:xfrm>
            <a:off x="11679391" y="6519832"/>
            <a:ext cx="443127" cy="26765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4A9AE1-D86C-4A1A-9746-8CEC46E8A3E4}" type="slidenum">
              <a:rPr kumimoji="0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CE3FD8F2-C375-4565-8CA0-273C0E8A1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640" y="6519359"/>
            <a:ext cx="8712968" cy="268139"/>
          </a:xfrm>
        </p:spPr>
        <p:txBody>
          <a:bodyPr/>
          <a:lstStyle>
            <a:lvl1pPr>
              <a:defRPr sz="10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endParaRPr lang="ko-KR" altLang="en-US" dirty="0">
              <a:solidFill>
                <a:srgbClr val="1F497D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C2A0C14-8CC0-42FD-8CE9-1E35F0866E14}"/>
              </a:ext>
            </a:extLst>
          </p:cNvPr>
          <p:cNvCxnSpPr/>
          <p:nvPr userDrawn="1"/>
        </p:nvCxnSpPr>
        <p:spPr>
          <a:xfrm>
            <a:off x="12926" y="6461962"/>
            <a:ext cx="12178601" cy="0"/>
          </a:xfrm>
          <a:prstGeom prst="line">
            <a:avLst/>
          </a:prstGeom>
          <a:ln>
            <a:solidFill>
              <a:srgbClr val="F0F0F2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5890A43-C134-420B-9097-C9A569A47C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5" y="6488587"/>
            <a:ext cx="1167866" cy="35998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1560932-1FD3-464C-A710-A2B477C20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7053" y="6545711"/>
            <a:ext cx="1270915" cy="27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1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4"/>
          <p:cNvSpPr txBox="1">
            <a:spLocks noChangeArrowheads="1"/>
          </p:cNvSpPr>
          <p:nvPr userDrawn="1"/>
        </p:nvSpPr>
        <p:spPr bwMode="auto">
          <a:xfrm>
            <a:off x="1" y="12700"/>
            <a:ext cx="822373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385" anchor="ctr"/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325910" y="67587"/>
            <a:ext cx="11530730" cy="44381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E33066B-EECE-4FA4-B7CA-261A7D175EB7}"/>
              </a:ext>
            </a:extLst>
          </p:cNvPr>
          <p:cNvCxnSpPr>
            <a:cxnSpLocks/>
          </p:cNvCxnSpPr>
          <p:nvPr userDrawn="1"/>
        </p:nvCxnSpPr>
        <p:spPr>
          <a:xfrm>
            <a:off x="335360" y="548680"/>
            <a:ext cx="1152128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F57EB056-07C5-4EDF-AE12-2388056124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7053" y="6545711"/>
            <a:ext cx="1270915" cy="2746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A352B5-5F70-4660-85E9-C59CCEB19E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5" y="6488587"/>
            <a:ext cx="1167866" cy="3599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076329-D9CB-402F-87F4-978B81DA92AB}"/>
              </a:ext>
            </a:extLst>
          </p:cNvPr>
          <p:cNvSpPr txBox="1"/>
          <p:nvPr userDrawn="1"/>
        </p:nvSpPr>
        <p:spPr>
          <a:xfrm>
            <a:off x="11679391" y="6528458"/>
            <a:ext cx="443127" cy="26765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4A9AE1-D86C-4A1A-9746-8CEC46E8A3E4}" type="slidenum">
              <a:rPr kumimoji="0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바닥글 개체 틀 4">
            <a:extLst>
              <a:ext uri="{FF2B5EF4-FFF2-40B4-BE49-F238E27FC236}">
                <a16:creationId xmlns:a16="http://schemas.microsoft.com/office/drawing/2014/main" id="{4B8CF3B3-55EF-446B-AD6D-63382461C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640" y="6527985"/>
            <a:ext cx="8712968" cy="268139"/>
          </a:xfrm>
        </p:spPr>
        <p:txBody>
          <a:bodyPr/>
          <a:lstStyle>
            <a:lvl1pPr>
              <a:defRPr sz="10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endParaRPr lang="ko-KR" altLang="en-US" dirty="0">
              <a:solidFill>
                <a:srgbClr val="1F497D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B1538FD-2372-4749-8653-B342B03C381C}"/>
              </a:ext>
            </a:extLst>
          </p:cNvPr>
          <p:cNvCxnSpPr/>
          <p:nvPr userDrawn="1"/>
        </p:nvCxnSpPr>
        <p:spPr>
          <a:xfrm>
            <a:off x="12926" y="6461962"/>
            <a:ext cx="12178601" cy="0"/>
          </a:xfrm>
          <a:prstGeom prst="line">
            <a:avLst/>
          </a:prstGeom>
          <a:ln>
            <a:solidFill>
              <a:srgbClr val="F0F0F2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02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 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3697059-27CA-47A4-AD66-5BDB319F7946}"/>
              </a:ext>
            </a:extLst>
          </p:cNvPr>
          <p:cNvSpPr txBox="1"/>
          <p:nvPr userDrawn="1"/>
        </p:nvSpPr>
        <p:spPr>
          <a:xfrm>
            <a:off x="11679391" y="6519832"/>
            <a:ext cx="443127" cy="26765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4A9AE1-D86C-4A1A-9746-8CEC46E8A3E4}" type="slidenum">
              <a:rPr kumimoji="0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CE3FD8F2-C375-4565-8CA0-273C0E8A1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9516" y="6519348"/>
            <a:ext cx="8712968" cy="268139"/>
          </a:xfr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87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텍스트박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4"/>
          <p:cNvSpPr txBox="1">
            <a:spLocks noChangeArrowheads="1"/>
          </p:cNvSpPr>
          <p:nvPr userDrawn="1"/>
        </p:nvSpPr>
        <p:spPr bwMode="auto">
          <a:xfrm>
            <a:off x="1" y="12700"/>
            <a:ext cx="822373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385" anchor="ctr"/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329024" y="628648"/>
            <a:ext cx="11521280" cy="499474"/>
          </a:xfrm>
          <a:prstGeom prst="rect">
            <a:avLst/>
          </a:prstGeom>
        </p:spPr>
        <p:txBody>
          <a:bodyPr/>
          <a:lstStyle>
            <a:lvl1pPr marL="237398" indent="-237398">
              <a:lnSpc>
                <a:spcPct val="150000"/>
              </a:lnSpc>
              <a:buFontTx/>
              <a:buBlip>
                <a:blip r:embed="rId2"/>
              </a:buBlip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38163" indent="-220663">
              <a:lnSpc>
                <a:spcPct val="150000"/>
              </a:lnSpc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791327" indent="-158266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335360" y="108290"/>
            <a:ext cx="10972800" cy="4438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5CBE5F3-201D-4485-B451-4A671AB06AE2}"/>
              </a:ext>
            </a:extLst>
          </p:cNvPr>
          <p:cNvCxnSpPr>
            <a:cxnSpLocks/>
          </p:cNvCxnSpPr>
          <p:nvPr userDrawn="1"/>
        </p:nvCxnSpPr>
        <p:spPr>
          <a:xfrm>
            <a:off x="335360" y="548680"/>
            <a:ext cx="1152128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D8F35B81-0411-4BA1-A5A1-E930949D4A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5" y="6488587"/>
            <a:ext cx="1167866" cy="3599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1FED27-53F6-4777-907F-F8DBE1D34FA4}"/>
              </a:ext>
            </a:extLst>
          </p:cNvPr>
          <p:cNvSpPr txBox="1"/>
          <p:nvPr userDrawn="1"/>
        </p:nvSpPr>
        <p:spPr>
          <a:xfrm>
            <a:off x="11679391" y="6528458"/>
            <a:ext cx="443127" cy="26765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4A9AE1-D86C-4A1A-9746-8CEC46E8A3E4}" type="slidenum">
              <a:rPr kumimoji="0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9B51CA68-2E01-4290-A1C9-D07E4BA3F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640" y="6527985"/>
            <a:ext cx="8712968" cy="268139"/>
          </a:xfrm>
        </p:spPr>
        <p:txBody>
          <a:bodyPr/>
          <a:lstStyle>
            <a:lvl1pPr>
              <a:defRPr sz="10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endParaRPr lang="ko-KR" altLang="en-US" dirty="0">
              <a:solidFill>
                <a:srgbClr val="1F497D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8DCB6CB-609A-48D4-A222-AEB9A1A35EA2}"/>
              </a:ext>
            </a:extLst>
          </p:cNvPr>
          <p:cNvCxnSpPr/>
          <p:nvPr userDrawn="1"/>
        </p:nvCxnSpPr>
        <p:spPr>
          <a:xfrm>
            <a:off x="12926" y="6461962"/>
            <a:ext cx="12178601" cy="0"/>
          </a:xfrm>
          <a:prstGeom prst="line">
            <a:avLst/>
          </a:prstGeom>
          <a:ln>
            <a:solidFill>
              <a:srgbClr val="F0F0F2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20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_제목만_강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FDAC71-B89B-469A-8F29-956F5D0F3418}"/>
              </a:ext>
            </a:extLst>
          </p:cNvPr>
          <p:cNvSpPr/>
          <p:nvPr userDrawn="1"/>
        </p:nvSpPr>
        <p:spPr>
          <a:xfrm>
            <a:off x="0" y="-13990"/>
            <a:ext cx="12192000" cy="576064"/>
          </a:xfrm>
          <a:prstGeom prst="rect">
            <a:avLst/>
          </a:prstGeom>
          <a:solidFill>
            <a:srgbClr val="1E3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 userDrawn="1"/>
        </p:nvSpPr>
        <p:spPr bwMode="auto">
          <a:xfrm>
            <a:off x="1" y="12700"/>
            <a:ext cx="822373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385" anchor="ctr"/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5E10D368-B55C-4C70-88A8-DED907DFB2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2700"/>
            <a:ext cx="822373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385" anchor="ctr"/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998B31CE-7B8D-4C10-8A83-571ABE9BD7C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3353" y="3015378"/>
            <a:ext cx="822373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385" anchor="ctr"/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B05DED02-2D7C-4A9C-9DC2-CE3789C3CBA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3353" y="3015378"/>
            <a:ext cx="822373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385" anchor="ctr"/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FB16FB-F16A-49B9-AC1B-A777E70A6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10555"/>
            <a:ext cx="10441160" cy="56207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0F0F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2705B8-801F-46DB-B023-73ED6D95E7A4}"/>
              </a:ext>
            </a:extLst>
          </p:cNvPr>
          <p:cNvSpPr txBox="1"/>
          <p:nvPr userDrawn="1"/>
        </p:nvSpPr>
        <p:spPr>
          <a:xfrm>
            <a:off x="11730790" y="6617729"/>
            <a:ext cx="443127" cy="2275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fld id="{814A9AE1-D86C-4A1A-9746-8CEC46E8A3E4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바닥글 개체 틀 5">
            <a:extLst>
              <a:ext uri="{FF2B5EF4-FFF2-40B4-BE49-F238E27FC236}">
                <a16:creationId xmlns:a16="http://schemas.microsoft.com/office/drawing/2014/main" id="{5B58D994-B6BD-4309-98D9-ACF44C78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81973" y="6617729"/>
            <a:ext cx="5058643" cy="221087"/>
          </a:xfrm>
        </p:spPr>
        <p:txBody>
          <a:bodyPr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" name="그림 3" descr="그래픽, 그래픽 디자인, 스크린샷, 텍스트이(가) 표시된 사진&#10;&#10;자동 생성된 설명">
            <a:extLst>
              <a:ext uri="{FF2B5EF4-FFF2-40B4-BE49-F238E27FC236}">
                <a16:creationId xmlns:a16="http://schemas.microsoft.com/office/drawing/2014/main" id="{7D94B59C-CF78-6478-7C35-B253D9255E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3" b="9491"/>
          <a:stretch/>
        </p:blipFill>
        <p:spPr>
          <a:xfrm>
            <a:off x="11492865" y="-13991"/>
            <a:ext cx="699135" cy="570531"/>
          </a:xfrm>
          <a:prstGeom prst="rect">
            <a:avLst/>
          </a:prstGeom>
        </p:spPr>
      </p:pic>
      <p:sp>
        <p:nvSpPr>
          <p:cNvPr id="3" name="텍스트 개체 틀 15">
            <a:extLst>
              <a:ext uri="{FF2B5EF4-FFF2-40B4-BE49-F238E27FC236}">
                <a16:creationId xmlns:a16="http://schemas.microsoft.com/office/drawing/2014/main" id="{1DAF98AF-10C4-2E6A-0288-629116172D18}"/>
              </a:ext>
            </a:extLst>
          </p:cNvPr>
          <p:cNvSpPr txBox="1">
            <a:spLocks/>
          </p:cNvSpPr>
          <p:nvPr userDrawn="1"/>
        </p:nvSpPr>
        <p:spPr>
          <a:xfrm>
            <a:off x="8487092" y="19184"/>
            <a:ext cx="3048591" cy="577990"/>
          </a:xfrm>
          <a:prstGeom prst="rect">
            <a:avLst/>
          </a:prstGeom>
        </p:spPr>
        <p:txBody>
          <a:bodyPr lIns="36000" tIns="0" rIns="36000" bIns="0" anchor="ctr"/>
          <a:lstStyle>
            <a:lvl1pPr marL="0" indent="0" algn="ctr" defTabSz="633062" rtl="0" eaLnBrk="1" latin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None/>
              <a:defRPr sz="1800" b="1" kern="1200">
                <a:solidFill>
                  <a:srgbClr val="1E3373"/>
                </a:solidFill>
                <a:latin typeface="+mn-lt"/>
                <a:ea typeface="+mn-ea"/>
                <a:cs typeface="+mn-cs"/>
              </a:defRPr>
            </a:lvl1pPr>
            <a:lvl2pPr marL="514363" indent="-197832" algn="ctr" defTabSz="63306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1327" indent="-158266" algn="ctr" defTabSz="63306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7859" indent="-158266" algn="ctr" defTabSz="63306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4390" indent="-158266" algn="ctr" defTabSz="633062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40920" indent="-158266" algn="l" defTabSz="63306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52" indent="-158266" algn="l" defTabSz="63306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3983" indent="-158266" algn="l" defTabSz="63306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90513" indent="-158266" algn="l" defTabSz="63306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33062" rtl="0" eaLnBrk="1" fontAlgn="auto" latinLnBrk="1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공력시뮬레이션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및 통합설계 연구실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633062" rtl="0" eaLnBrk="1" fontAlgn="auto" latinLnBrk="1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Aerodynamic Design Optimization Lab.</a:t>
            </a:r>
          </a:p>
        </p:txBody>
      </p:sp>
    </p:spTree>
    <p:extLst>
      <p:ext uri="{BB962C8B-B14F-4D97-AF65-F5344CB8AC3E}">
        <p14:creationId xmlns:p14="http://schemas.microsoft.com/office/powerpoint/2010/main" val="546067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_텍스트박스_강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8D15C9C-91EA-4CF4-BB22-C3180AB9C192}"/>
              </a:ext>
            </a:extLst>
          </p:cNvPr>
          <p:cNvSpPr/>
          <p:nvPr userDrawn="1"/>
        </p:nvSpPr>
        <p:spPr>
          <a:xfrm>
            <a:off x="0" y="-13990"/>
            <a:ext cx="12192000" cy="576064"/>
          </a:xfrm>
          <a:prstGeom prst="rect">
            <a:avLst/>
          </a:prstGeom>
          <a:solidFill>
            <a:srgbClr val="1E3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 userDrawn="1"/>
        </p:nvSpPr>
        <p:spPr bwMode="auto">
          <a:xfrm>
            <a:off x="1" y="12700"/>
            <a:ext cx="822373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385" anchor="ctr"/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9486" y="628830"/>
            <a:ext cx="11831468" cy="499474"/>
          </a:xfrm>
          <a:prstGeom prst="rect">
            <a:avLst/>
          </a:prstGeom>
        </p:spPr>
        <p:txBody>
          <a:bodyPr/>
          <a:lstStyle>
            <a:lvl1pPr marL="237398" indent="-237398">
              <a:lnSpc>
                <a:spcPct val="150000"/>
              </a:lnSpc>
              <a:buFontTx/>
              <a:buBlip>
                <a:blip r:embed="rId2"/>
              </a:buBlip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38163" indent="-220663">
              <a:lnSpc>
                <a:spcPct val="150000"/>
              </a:lnSpc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791327" indent="-158266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98DB575B-1DD5-4341-BF47-5800AC04B2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2700"/>
            <a:ext cx="822373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385" anchor="ctr"/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1EE934B5-0560-4558-95E6-C9DBE427829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2700"/>
            <a:ext cx="822373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385" anchor="ctr"/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4BF39A93-2929-4AB7-B494-9DA07C7E05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2700"/>
            <a:ext cx="822373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385" anchor="ctr"/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E6DAA6-1AD3-4439-997C-0C67595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6" y="0"/>
            <a:ext cx="10563018" cy="56207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0F0F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79B8E4-7D8C-4964-9474-AD9A3D2AAAB8}"/>
              </a:ext>
            </a:extLst>
          </p:cNvPr>
          <p:cNvSpPr txBox="1"/>
          <p:nvPr userDrawn="1"/>
        </p:nvSpPr>
        <p:spPr>
          <a:xfrm>
            <a:off x="11730790" y="6617729"/>
            <a:ext cx="443127" cy="2275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fld id="{814A9AE1-D86C-4A1A-9746-8CEC46E8A3E4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바닥글 개체 틀 5">
            <a:extLst>
              <a:ext uri="{FF2B5EF4-FFF2-40B4-BE49-F238E27FC236}">
                <a16:creationId xmlns:a16="http://schemas.microsoft.com/office/drawing/2014/main" id="{026A9CF2-532D-46A6-94CF-0BA0AEBB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81973" y="6617729"/>
            <a:ext cx="5058643" cy="221087"/>
          </a:xfrm>
        </p:spPr>
        <p:txBody>
          <a:bodyPr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855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좌제목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72AC2E-63E2-4BDF-9267-C583416B5E9D}"/>
              </a:ext>
            </a:extLst>
          </p:cNvPr>
          <p:cNvSpPr/>
          <p:nvPr userDrawn="1"/>
        </p:nvSpPr>
        <p:spPr>
          <a:xfrm>
            <a:off x="0" y="0"/>
            <a:ext cx="2622430" cy="6858000"/>
          </a:xfrm>
          <a:prstGeom prst="rect">
            <a:avLst/>
          </a:prstGeom>
          <a:solidFill>
            <a:srgbClr val="1E3373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639617" y="42469"/>
            <a:ext cx="9289031" cy="499474"/>
          </a:xfrm>
          <a:prstGeom prst="rect">
            <a:avLst/>
          </a:prstGeom>
        </p:spPr>
        <p:txBody>
          <a:bodyPr/>
          <a:lstStyle>
            <a:lvl1pPr marL="237398" indent="-237398">
              <a:lnSpc>
                <a:spcPct val="150000"/>
              </a:lnSpc>
              <a:buFontTx/>
              <a:buBlip>
                <a:blip r:embed="rId2"/>
              </a:buBlip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38163" indent="-220663">
              <a:lnSpc>
                <a:spcPct val="150000"/>
              </a:lnSpc>
              <a:buFont typeface="Wingdings" panose="05000000000000000000" pitchFamily="2" charset="2"/>
              <a:buChar char="Ø"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791327" indent="-158266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1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 sz="11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A87D8D0A-099C-4FFD-94CB-C170D7B15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75" y="3618718"/>
            <a:ext cx="1967880" cy="530363"/>
          </a:xfrm>
        </p:spPr>
        <p:txBody>
          <a:bodyPr/>
          <a:lstStyle>
            <a:lvl1pPr>
              <a:defRPr sz="1000">
                <a:solidFill>
                  <a:srgbClr val="F0F0F2"/>
                </a:solidFill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0" y="283718"/>
            <a:ext cx="2639616" cy="2425202"/>
          </a:xfrm>
          <a:noFill/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2400">
                <a:solidFill>
                  <a:srgbClr val="F0F0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97059-27CA-47A4-AD66-5BDB319F7946}"/>
              </a:ext>
            </a:extLst>
          </p:cNvPr>
          <p:cNvSpPr txBox="1"/>
          <p:nvPr userDrawn="1"/>
        </p:nvSpPr>
        <p:spPr>
          <a:xfrm>
            <a:off x="971935" y="6574282"/>
            <a:ext cx="67856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0F0F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fld id="{814A9AE1-D86C-4A1A-9746-8CEC46E8A3E4}" type="slidenum">
              <a:rPr kumimoji="0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0F0F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0F0F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0F0F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0F0F2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824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4165600" y="6473233"/>
            <a:ext cx="3860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제목 개체 틀 6"/>
          <p:cNvSpPr>
            <a:spLocks noGrp="1"/>
          </p:cNvSpPr>
          <p:nvPr>
            <p:ph type="title"/>
          </p:nvPr>
        </p:nvSpPr>
        <p:spPr>
          <a:xfrm>
            <a:off x="144712" y="94860"/>
            <a:ext cx="109728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l"/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BF44E15E-8BE1-4DBD-B7B5-0DCD530390E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958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lvl1pPr algn="l" defTabSz="633062" rtl="0" eaLnBrk="1" latinLnBrk="1" hangingPunct="1">
        <a:spcBef>
          <a:spcPct val="0"/>
        </a:spcBef>
        <a:buNone/>
        <a:defRPr lang="ko-KR" altLang="en-US" sz="1661" b="1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37398" indent="-237398" algn="l" defTabSz="633062" rtl="0" eaLnBrk="1" latinLnBrk="1" hangingPunct="1">
        <a:spcBef>
          <a:spcPct val="20000"/>
        </a:spcBef>
        <a:buFont typeface="Arial" panose="020B0604020202020204" pitchFamily="34" charset="0"/>
        <a:buChar char="•"/>
        <a:defRPr sz="2216" kern="1200">
          <a:solidFill>
            <a:schemeClr val="tx1"/>
          </a:solidFill>
          <a:latin typeface="+mn-lt"/>
          <a:ea typeface="+mn-ea"/>
          <a:cs typeface="+mn-cs"/>
        </a:defRPr>
      </a:lvl1pPr>
      <a:lvl2pPr marL="514363" indent="-197832" algn="l" defTabSz="633062" rtl="0" eaLnBrk="1" latinLnBrk="1" hangingPunct="1">
        <a:spcBef>
          <a:spcPct val="20000"/>
        </a:spcBef>
        <a:buFont typeface="Arial" panose="020B0604020202020204" pitchFamily="34" charset="0"/>
        <a:buChar char="–"/>
        <a:defRPr sz="1939" kern="1200">
          <a:solidFill>
            <a:schemeClr val="tx1"/>
          </a:solidFill>
          <a:latin typeface="+mn-lt"/>
          <a:ea typeface="+mn-ea"/>
          <a:cs typeface="+mn-cs"/>
        </a:defRPr>
      </a:lvl2pPr>
      <a:lvl3pPr marL="791327" indent="-158266" algn="l" defTabSz="633062" rtl="0" eaLnBrk="1" latinLnBrk="1" hangingPunct="1">
        <a:spcBef>
          <a:spcPct val="20000"/>
        </a:spcBef>
        <a:buFont typeface="Arial" panose="020B0604020202020204" pitchFamily="34" charset="0"/>
        <a:buChar char="•"/>
        <a:defRPr sz="1661" kern="1200">
          <a:solidFill>
            <a:schemeClr val="tx1"/>
          </a:solidFill>
          <a:latin typeface="+mn-lt"/>
          <a:ea typeface="+mn-ea"/>
          <a:cs typeface="+mn-cs"/>
        </a:defRPr>
      </a:lvl3pPr>
      <a:lvl4pPr marL="1107859" indent="-158266" algn="l" defTabSz="633062" rtl="0" eaLnBrk="1" latinLnBrk="1" hangingPunct="1">
        <a:spcBef>
          <a:spcPct val="20000"/>
        </a:spcBef>
        <a:buFont typeface="Arial" panose="020B0604020202020204" pitchFamily="34" charset="0"/>
        <a:buChar char="–"/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24390" indent="-158266" algn="l" defTabSz="633062" rtl="0" eaLnBrk="1" latinLnBrk="1" hangingPunct="1">
        <a:spcBef>
          <a:spcPct val="20000"/>
        </a:spcBef>
        <a:buFont typeface="Arial" panose="020B0604020202020204" pitchFamily="34" charset="0"/>
        <a:buChar char="»"/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40920" indent="-158266" algn="l" defTabSz="633062" rtl="0" eaLnBrk="1" latinLnBrk="1" hangingPunct="1">
        <a:spcBef>
          <a:spcPct val="20000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2" indent="-158266" algn="l" defTabSz="633062" rtl="0" eaLnBrk="1" latinLnBrk="1" hangingPunct="1">
        <a:spcBef>
          <a:spcPct val="20000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373983" indent="-158266" algn="l" defTabSz="633062" rtl="0" eaLnBrk="1" latinLnBrk="1" hangingPunct="1">
        <a:spcBef>
          <a:spcPct val="20000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690513" indent="-158266" algn="l" defTabSz="633062" rtl="0" eaLnBrk="1" latinLnBrk="1" hangingPunct="1">
        <a:spcBef>
          <a:spcPct val="20000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33062" rtl="0" eaLnBrk="1" latinLnBrk="1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1pPr>
      <a:lvl2pPr marL="316531" algn="l" defTabSz="633062" rtl="0" eaLnBrk="1" latinLnBrk="1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2pPr>
      <a:lvl3pPr marL="633062" algn="l" defTabSz="633062" rtl="0" eaLnBrk="1" latinLnBrk="1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3pPr>
      <a:lvl4pPr marL="949593" algn="l" defTabSz="633062" rtl="0" eaLnBrk="1" latinLnBrk="1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4pPr>
      <a:lvl5pPr marL="1266124" algn="l" defTabSz="633062" rtl="0" eaLnBrk="1" latinLnBrk="1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5pPr>
      <a:lvl6pPr marL="1582655" algn="l" defTabSz="633062" rtl="0" eaLnBrk="1" latinLnBrk="1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6pPr>
      <a:lvl7pPr marL="1899186" algn="l" defTabSz="633062" rtl="0" eaLnBrk="1" latinLnBrk="1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7pPr>
      <a:lvl8pPr marL="2215717" algn="l" defTabSz="633062" rtl="0" eaLnBrk="1" latinLnBrk="1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8pPr>
      <a:lvl9pPr marL="2532248" algn="l" defTabSz="633062" rtl="0" eaLnBrk="1" latinLnBrk="1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hyperlink" Target="https://www.grc.nasa.gov/www/wind/valid/raetaf/raetaf04/raetaf04.html" TargetMode="Externa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geuns/CFD_Class_Lecture.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7368" y="385711"/>
            <a:ext cx="11377264" cy="1687273"/>
          </a:xfrm>
        </p:spPr>
        <p:txBody>
          <a:bodyPr/>
          <a:lstStyle/>
          <a:p>
            <a:pPr algn="ctr">
              <a:defRPr/>
            </a:pPr>
            <a:r>
              <a:rPr lang="en-US" altLang="ko-KR" sz="2800" dirty="0"/>
              <a:t>SU2 </a:t>
            </a:r>
            <a:r>
              <a:rPr lang="ko-KR" altLang="en-US" sz="2800" dirty="0"/>
              <a:t>보고서 </a:t>
            </a:r>
            <a:r>
              <a:rPr lang="en-US" altLang="ko-KR" sz="2800" dirty="0"/>
              <a:t>(5</a:t>
            </a:r>
            <a:r>
              <a:rPr lang="ko-KR" altLang="en-US" sz="2800" dirty="0"/>
              <a:t>주차</a:t>
            </a:r>
            <a:r>
              <a:rPr lang="en-US" altLang="ko-KR" sz="2800" dirty="0"/>
              <a:t>)</a:t>
            </a:r>
            <a:br>
              <a:rPr lang="en-US" altLang="ko-KR" sz="2800" dirty="0"/>
            </a:br>
            <a:r>
              <a:rPr lang="en-US" altLang="ko-KR" sz="2000" b="0" dirty="0"/>
              <a:t>RAE 2822, NACA 4412</a:t>
            </a:r>
            <a:r>
              <a:rPr lang="ko-KR" altLang="en-US" sz="2000" b="0" dirty="0"/>
              <a:t> 해석 결과</a:t>
            </a:r>
            <a:endParaRPr lang="en-US" altLang="ko-KR" sz="2000" b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908171" y="3707911"/>
            <a:ext cx="6375658" cy="1818089"/>
          </a:xfrm>
        </p:spPr>
        <p:txBody>
          <a:bodyPr/>
          <a:lstStyle/>
          <a:p>
            <a:pPr lvl="0">
              <a:defRPr/>
            </a:pPr>
            <a:r>
              <a:rPr lang="ko-KR" altLang="en-US" dirty="0" err="1"/>
              <a:t>전산유체</a:t>
            </a:r>
            <a:r>
              <a:rPr lang="ko-KR" altLang="en-US" dirty="0"/>
              <a:t> 해석 실습</a:t>
            </a:r>
          </a:p>
          <a:p>
            <a:pPr lvl="0">
              <a:defRPr/>
            </a:pPr>
            <a:r>
              <a:rPr lang="ko-KR" altLang="en-US" dirty="0"/>
              <a:t>청주대학교 항공기계공학과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지도교수</a:t>
            </a:r>
            <a:r>
              <a:rPr lang="en-US" altLang="ko-KR" dirty="0"/>
              <a:t>: </a:t>
            </a:r>
            <a:r>
              <a:rPr lang="ko-KR" altLang="en-US" dirty="0" err="1"/>
              <a:t>임동균</a:t>
            </a:r>
            <a:r>
              <a:rPr lang="ko-KR" altLang="en-US" dirty="0"/>
              <a:t> 교수님</a:t>
            </a:r>
          </a:p>
          <a:p>
            <a:pPr lvl="0">
              <a:defRPr/>
            </a:pPr>
            <a:r>
              <a:rPr lang="en-US" altLang="ko-KR" dirty="0"/>
              <a:t>Due: Oct. 23, 2025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61710" t="77010" r="11920" b="13340"/>
          <a:stretch>
            <a:fillRect/>
          </a:stretch>
        </p:blipFill>
        <p:spPr>
          <a:xfrm>
            <a:off x="5205411" y="5900788"/>
            <a:ext cx="1781175" cy="571501"/>
          </a:xfrm>
          <a:prstGeom prst="rect">
            <a:avLst/>
          </a:prstGeom>
        </p:spPr>
      </p:pic>
      <p:sp>
        <p:nvSpPr>
          <p:cNvPr id="7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2908171" y="2723103"/>
            <a:ext cx="6375658" cy="1243734"/>
          </a:xfrm>
        </p:spPr>
        <p:txBody>
          <a:bodyPr/>
          <a:lstStyle/>
          <a:p>
            <a:pPr marL="0" lvl="0" indent="0" algn="ctr" defTabSz="633062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Wingdings"/>
              <a:buNone/>
              <a:defRPr/>
            </a:pPr>
            <a:r>
              <a:rPr lang="ko-KR" altLang="en-US" sz="2300" dirty="0">
                <a:solidFill>
                  <a:srgbClr val="1E3373"/>
                </a:solidFill>
                <a:latin typeface="맑은 고딕"/>
                <a:ea typeface="맑은 고딕"/>
                <a:cs typeface="맑은 고딕"/>
              </a:rPr>
              <a:t>서 보 근</a:t>
            </a:r>
            <a:br>
              <a:rPr kumimoji="0" lang="en-US" altLang="ko-KR" sz="2300" b="1" i="0" u="none" strike="noStrike" kern="1200" cap="none" spc="0" normalizeH="0" baseline="0" dirty="0">
                <a:solidFill>
                  <a:srgbClr val="1E3373"/>
                </a:solidFill>
                <a:latin typeface="맑은 고딕"/>
                <a:ea typeface="맑은 고딕"/>
                <a:cs typeface="맑은 고딕"/>
              </a:rPr>
            </a:br>
            <a:endParaRPr kumimoji="0" lang="ko-KR" altLang="en-US" sz="2300" b="1" i="0" u="none" strike="noStrike" kern="1200" cap="none" spc="0" normalizeH="0" baseline="0" dirty="0">
              <a:solidFill>
                <a:srgbClr val="1E3373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4280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A29D4-A9A1-48E5-70E1-E202800ED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9F554F9-66B9-3EDF-FA41-B5087015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해석</a:t>
            </a:r>
            <a:r>
              <a:rPr lang="en-US" altLang="ko-KR" dirty="0"/>
              <a:t> </a:t>
            </a:r>
            <a:r>
              <a:rPr lang="ko-KR" altLang="en-US" dirty="0"/>
              <a:t>격자 조건 </a:t>
            </a:r>
            <a:r>
              <a:rPr lang="en-US" altLang="ko-KR" dirty="0"/>
              <a:t>[RAE 2822]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8BE0C6-1220-31AF-BC49-65BE82E6228E}"/>
              </a:ext>
            </a:extLst>
          </p:cNvPr>
          <p:cNvSpPr txBox="1"/>
          <p:nvPr/>
        </p:nvSpPr>
        <p:spPr>
          <a:xfrm>
            <a:off x="256585" y="645699"/>
            <a:ext cx="7350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2000" dirty="0"/>
              <a:t>해석 격자 조건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DD3DA7-6E3E-A73F-D415-2C47E1412F5A}"/>
                  </a:ext>
                </a:extLst>
              </p:cNvPr>
              <p:cNvSpPr txBox="1"/>
              <p:nvPr/>
            </p:nvSpPr>
            <p:spPr>
              <a:xfrm>
                <a:off x="256585" y="1237960"/>
                <a:ext cx="6803265" cy="4964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본 해석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예제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에서는 다음과 같은 해석 격자 조건을 적용 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</a:t>
                </a:r>
              </a:p>
              <a:p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Mesh Definition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NDIME = 2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NELEM</a:t>
                </a: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=</a:t>
                </a: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31595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Incompressible Flow Condition Definition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SOLVER = RANS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MACH_NUMBER= 0.3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AOA: 3.06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REYNOLDS_NUMBER= 11.72E6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REYNOLDS_LENGTH= 1.00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GAMMA_VALUE= 1.4</a:t>
                </a:r>
              </a:p>
              <a:p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Boundary Condition Definition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MARKER_HEATFLUX= ( airfoil, 0.0 )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MARKER_FAR= ( </a:t>
                </a:r>
                <a:r>
                  <a:rPr lang="en-US" altLang="ko-KR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farfield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MARKER_PLOTTING= ( airfoil 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MARKER_MONITORING= ( airfoil 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Iter 387,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9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900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:0.374703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9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900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:0.01589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로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e-06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이하에서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9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900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900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ko-KR" sz="9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수렴됨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[22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코어 기준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DD3DA7-6E3E-A73F-D415-2C47E1412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85" y="1237960"/>
                <a:ext cx="6803265" cy="49646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그림 28">
            <a:extLst>
              <a:ext uri="{FF2B5EF4-FFF2-40B4-BE49-F238E27FC236}">
                <a16:creationId xmlns:a16="http://schemas.microsoft.com/office/drawing/2014/main" id="{CEFBEE91-4186-2D8B-D98F-AE4ACD0D1B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8" b="14948"/>
          <a:stretch/>
        </p:blipFill>
        <p:spPr>
          <a:xfrm>
            <a:off x="8904587" y="4234098"/>
            <a:ext cx="3120119" cy="70955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5951022-4DC9-23C4-9C24-FF4A0DAF507D}"/>
              </a:ext>
            </a:extLst>
          </p:cNvPr>
          <p:cNvGrpSpPr/>
          <p:nvPr/>
        </p:nvGrpSpPr>
        <p:grpSpPr>
          <a:xfrm>
            <a:off x="8680509" y="1544100"/>
            <a:ext cx="3361609" cy="1973686"/>
            <a:chOff x="8680509" y="1544100"/>
            <a:chExt cx="3361609" cy="197368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89C07FB-DBFB-DAF2-4843-C03C82579A9D}"/>
                </a:ext>
              </a:extLst>
            </p:cNvPr>
            <p:cNvGrpSpPr/>
            <p:nvPr/>
          </p:nvGrpSpPr>
          <p:grpSpPr>
            <a:xfrm>
              <a:off x="8680509" y="1544100"/>
              <a:ext cx="3254906" cy="1973686"/>
              <a:chOff x="8680509" y="1544100"/>
              <a:chExt cx="3254906" cy="1973686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494B7065-DDE0-35C1-CE3E-4DAD93C836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680509" y="1544100"/>
                <a:ext cx="2221165" cy="1269606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84E423A-DDA3-92F7-4571-04D9CA328E71}"/>
                  </a:ext>
                </a:extLst>
              </p:cNvPr>
              <p:cNvSpPr txBox="1"/>
              <p:nvPr/>
            </p:nvSpPr>
            <p:spPr>
              <a:xfrm>
                <a:off x="10322352" y="3286953"/>
                <a:ext cx="1613063" cy="23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Fig. 3 </a:t>
                </a:r>
                <a:r>
                  <a:rPr lang="ko-KR" altLang="en-US" sz="900" dirty="0"/>
                  <a:t>해석 결과 </a:t>
                </a:r>
                <a:r>
                  <a:rPr lang="en-US" altLang="ko-KR" sz="900" dirty="0"/>
                  <a:t>[wireframe]</a:t>
                </a:r>
                <a:endParaRPr lang="ko-KR" altLang="en-US" sz="900" dirty="0"/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7C4640A-B19D-9918-85B4-15EF36DC8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27821" y="2587389"/>
              <a:ext cx="314297" cy="689577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62913-F73A-015F-3DEA-9A0622210259}"/>
              </a:ext>
            </a:extLst>
          </p:cNvPr>
          <p:cNvSpPr/>
          <p:nvPr/>
        </p:nvSpPr>
        <p:spPr>
          <a:xfrm>
            <a:off x="9241435" y="2113227"/>
            <a:ext cx="304800" cy="131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1DB6B4-6197-F818-5F55-0E83FF5201E7}"/>
              </a:ext>
            </a:extLst>
          </p:cNvPr>
          <p:cNvSpPr txBox="1"/>
          <p:nvPr/>
        </p:nvSpPr>
        <p:spPr>
          <a:xfrm>
            <a:off x="10152667" y="5077550"/>
            <a:ext cx="1909113" cy="23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Fig. 4 </a:t>
            </a:r>
            <a:r>
              <a:rPr lang="ko-KR" altLang="en-US" sz="900" dirty="0"/>
              <a:t>해석 결과 확대 </a:t>
            </a:r>
            <a:r>
              <a:rPr lang="en-US" altLang="ko-KR" sz="900" dirty="0"/>
              <a:t>[wireframe]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0799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7AFF3-65F8-4B6A-EA42-9789C1587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34E28B-2EC4-3850-FF0E-3F985180B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FFFF"/>
                </a:solidFill>
              </a:rPr>
              <a:t>1. </a:t>
            </a:r>
            <a:r>
              <a:rPr lang="ko-KR" altLang="en-US" dirty="0">
                <a:solidFill>
                  <a:srgbClr val="FFFFFF"/>
                </a:solidFill>
              </a:rPr>
              <a:t>해석 결과 </a:t>
            </a:r>
            <a:r>
              <a:rPr lang="en-US" altLang="ko-KR" dirty="0"/>
              <a:t>[RAE 2822]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D776B-ECB6-5B53-864D-BA48708922CA}"/>
              </a:ext>
            </a:extLst>
          </p:cNvPr>
          <p:cNvSpPr txBox="1"/>
          <p:nvPr/>
        </p:nvSpPr>
        <p:spPr>
          <a:xfrm>
            <a:off x="366564" y="1100614"/>
            <a:ext cx="8147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압력 분포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P/(x/c)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해석</a:t>
            </a:r>
            <a:endParaRPr lang="ko-KR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E69F9D-B897-8555-BF88-853F7D3FA316}"/>
              </a:ext>
            </a:extLst>
          </p:cNvPr>
          <p:cNvGrpSpPr/>
          <p:nvPr/>
        </p:nvGrpSpPr>
        <p:grpSpPr>
          <a:xfrm>
            <a:off x="3458592" y="4245161"/>
            <a:ext cx="3714948" cy="2292561"/>
            <a:chOff x="8925203" y="1583001"/>
            <a:chExt cx="3086768" cy="19049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CE5C160-2E2F-D03F-5CD1-5BA617207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5203" y="1583001"/>
              <a:ext cx="2786264" cy="167406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6F29C7-4EBB-7062-75AF-3F044E378CD8}"/>
                </a:ext>
              </a:extLst>
            </p:cNvPr>
            <p:cNvSpPr txBox="1"/>
            <p:nvPr/>
          </p:nvSpPr>
          <p:spPr>
            <a:xfrm>
              <a:off x="10590081" y="3257069"/>
              <a:ext cx="14218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Fig. 5 </a:t>
              </a:r>
              <a:r>
                <a:rPr lang="ko-KR" altLang="en-US" sz="900" dirty="0"/>
                <a:t>해석 결과 그래프</a:t>
              </a:r>
              <a:endParaRPr lang="en-US" altLang="ko-KR" sz="9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3F3A990-C159-6EB0-8D95-9B93AB30CD7A}"/>
              </a:ext>
            </a:extLst>
          </p:cNvPr>
          <p:cNvSpPr txBox="1"/>
          <p:nvPr/>
        </p:nvSpPr>
        <p:spPr>
          <a:xfrm>
            <a:off x="256585" y="645699"/>
            <a:ext cx="7350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2000" dirty="0"/>
              <a:t>해석 결과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4A15F-2C7D-E988-A946-A2A7AEB31CF6}"/>
              </a:ext>
            </a:extLst>
          </p:cNvPr>
          <p:cNvSpPr txBox="1"/>
          <p:nvPr/>
        </p:nvSpPr>
        <p:spPr>
          <a:xfrm>
            <a:off x="8785056" y="618964"/>
            <a:ext cx="34004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본 해석은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Open AI, Chat GPT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의 도움을 받아 해석되었습니다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852858A-2EA9-0627-A302-208C93F18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253728"/>
              </p:ext>
            </p:extLst>
          </p:nvPr>
        </p:nvGraphicFramePr>
        <p:xfrm>
          <a:off x="366564" y="1441613"/>
          <a:ext cx="10515600" cy="1256856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19612301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5242118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34094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그래프 거동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물리적 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264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x/c = 0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근처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상면에서 급격한 압력 하강</a:t>
                      </a:r>
                      <a:r>
                        <a:rPr lang="en-US" altLang="ko-KR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하면에서 급상승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Stagnation </a:t>
                      </a:r>
                      <a:r>
                        <a:rPr lang="ko-KR" alt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후 강한 가속 </a:t>
                      </a:r>
                      <a:r>
                        <a:rPr lang="en-US" altLang="ko-KR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양력 생성 핵심 구간</a:t>
                      </a:r>
                      <a:r>
                        <a:rPr lang="en-US" altLang="ko-KR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413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x/c ≈ 0.1~0.4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상면 완만한 압력 회복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하면도 서서히 수렴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정상적인 </a:t>
                      </a:r>
                      <a:r>
                        <a:rPr 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Suction peak </a:t>
                      </a:r>
                      <a:r>
                        <a:rPr lang="ko-KR" alt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형성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816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x/c ≈ 0.5 </a:t>
                      </a:r>
                      <a:r>
                        <a:rPr lang="ko-KR" alt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급격한 변화 없이 평탄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압력차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감소 → 양력 대부분 앞전에서 발생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999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x/c ≈ 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하면 압력 거의 일치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Wake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두께 얇음 → 항력 낮음 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(Mesh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정확도 확보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3577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86113A-D6F0-0178-2B5C-61DA3A722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377053"/>
              </p:ext>
            </p:extLst>
          </p:nvPr>
        </p:nvGraphicFramePr>
        <p:xfrm>
          <a:off x="366564" y="3212377"/>
          <a:ext cx="10515600" cy="769176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4731296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6627780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25976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관찰 현상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원인 추정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결과 영향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30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Suction Peak</a:t>
                      </a: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에서 미세한 진동 </a:t>
                      </a:r>
                      <a:r>
                        <a:rPr lang="en-US" altLang="ko-KR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wave)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Mesh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앞전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Clustering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과도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</a:t>
                      </a:r>
                      <a:r>
                        <a:rPr 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Cell angle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실제 물리 오차 아님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668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곡선이 매끄럽지 않고 미세 요철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Skewness +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압력 보간 영향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CL, CD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엔 영향 거의 없음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정상 수렴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087128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6A5DCEC-48C5-4EB9-953D-BBCE5026CAFB}"/>
              </a:ext>
            </a:extLst>
          </p:cNvPr>
          <p:cNvSpPr txBox="1"/>
          <p:nvPr/>
        </p:nvSpPr>
        <p:spPr>
          <a:xfrm>
            <a:off x="366564" y="2882675"/>
            <a:ext cx="8147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특이한 그래프 형태에 대한 해석</a:t>
            </a:r>
            <a:endParaRPr lang="ko-KR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E6A09-8D25-619B-64BA-D10B6DA90E25}"/>
              </a:ext>
            </a:extLst>
          </p:cNvPr>
          <p:cNvSpPr txBox="1"/>
          <p:nvPr/>
        </p:nvSpPr>
        <p:spPr>
          <a:xfrm>
            <a:off x="-17199" y="6073170"/>
            <a:ext cx="44287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Ref</a:t>
            </a:r>
          </a:p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Fig.9: RAE 2822 Transonic Airfoil study #4, NASA, 2021,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https://www.grc.nasa.gov/www/wind/valid/raetaf/raetaf04/raetaf04.html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Fig 10: Constrained shape design of transonic turbulent airfoil at a </a:t>
            </a:r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</a:rPr>
              <a:t>cte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 CL, SU2, https://su2code.github.io/tutorials/Turbulent_2D_Constrained_RAE2822/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4D832DF-6DDB-A96E-203B-20AC473EAA10}"/>
              </a:ext>
            </a:extLst>
          </p:cNvPr>
          <p:cNvGrpSpPr/>
          <p:nvPr/>
        </p:nvGrpSpPr>
        <p:grpSpPr>
          <a:xfrm>
            <a:off x="6934383" y="4351763"/>
            <a:ext cx="2507078" cy="2185959"/>
            <a:chOff x="5759778" y="4417545"/>
            <a:chExt cx="2507078" cy="218595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65807E9-6BF5-6514-7D3D-3CC9E0049FC0}"/>
                </a:ext>
              </a:extLst>
            </p:cNvPr>
            <p:cNvGrpSpPr/>
            <p:nvPr/>
          </p:nvGrpSpPr>
          <p:grpSpPr>
            <a:xfrm>
              <a:off x="5759778" y="4417545"/>
              <a:ext cx="2507078" cy="2133684"/>
              <a:chOff x="5759778" y="4417545"/>
              <a:chExt cx="2507078" cy="213368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C22ED5F2-EAD3-F72C-C5F0-9EC3FE7FE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59778" y="4417545"/>
                <a:ext cx="2507078" cy="2133684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C913DB9-D6E2-B0F8-7C03-999BBF77D538}"/>
                  </a:ext>
                </a:extLst>
              </p:cNvPr>
              <p:cNvSpPr/>
              <p:nvPr/>
            </p:nvSpPr>
            <p:spPr>
              <a:xfrm>
                <a:off x="6312959" y="6446737"/>
                <a:ext cx="81364" cy="849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66F576-FDB7-B287-97B7-A5C546CC3507}"/>
                </a:ext>
              </a:extLst>
            </p:cNvPr>
            <p:cNvSpPr txBox="1"/>
            <p:nvPr/>
          </p:nvSpPr>
          <p:spPr>
            <a:xfrm>
              <a:off x="6215603" y="6403449"/>
              <a:ext cx="23596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/>
                <a:t>9</a:t>
              </a:r>
              <a:endParaRPr lang="ko-KR" altLang="en-US" sz="7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E3C4624-8D5A-95DF-CBEB-26DCBB94BCD3}"/>
              </a:ext>
            </a:extLst>
          </p:cNvPr>
          <p:cNvGrpSpPr/>
          <p:nvPr/>
        </p:nvGrpSpPr>
        <p:grpSpPr>
          <a:xfrm>
            <a:off x="9573039" y="4255015"/>
            <a:ext cx="2681039" cy="2437311"/>
            <a:chOff x="6925838" y="4224237"/>
            <a:chExt cx="2681039" cy="2437311"/>
          </a:xfrm>
        </p:grpSpPr>
        <p:pic>
          <p:nvPicPr>
            <p:cNvPr id="21" name="Picture 2" descr="RAE 2822 Final Cp">
              <a:extLst>
                <a:ext uri="{FF2B5EF4-FFF2-40B4-BE49-F238E27FC236}">
                  <a16:creationId xmlns:a16="http://schemas.microsoft.com/office/drawing/2014/main" id="{04527D39-F9EF-9DD0-11CE-1F91A4BA66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47" b="2922"/>
            <a:stretch>
              <a:fillRect/>
            </a:stretch>
          </p:blipFill>
          <p:spPr bwMode="auto">
            <a:xfrm>
              <a:off x="6925838" y="4224237"/>
              <a:ext cx="2378616" cy="2122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5F784C-D172-A104-D869-DA029149C6FC}"/>
                </a:ext>
              </a:extLst>
            </p:cNvPr>
            <p:cNvSpPr txBox="1"/>
            <p:nvPr/>
          </p:nvSpPr>
          <p:spPr>
            <a:xfrm>
              <a:off x="7895622" y="6292216"/>
              <a:ext cx="1711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Fig. 10 </a:t>
              </a:r>
              <a:r>
                <a:rPr lang="ko-KR" altLang="en-US" sz="900" dirty="0"/>
                <a:t>해석 결과 그래프 </a:t>
              </a:r>
              <a:r>
                <a:rPr lang="en-US" altLang="ko-KR" sz="900" dirty="0"/>
                <a:t>(SU2 tutorial)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1B4E6A3-DC90-A340-7025-7ABFE2C770C1}"/>
              </a:ext>
            </a:extLst>
          </p:cNvPr>
          <p:cNvSpPr txBox="1"/>
          <p:nvPr/>
        </p:nvSpPr>
        <p:spPr>
          <a:xfrm>
            <a:off x="256585" y="4124210"/>
            <a:ext cx="3202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해석 결과 정리</a:t>
            </a:r>
            <a:endParaRPr lang="ko-KR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325FEE-FC07-6866-889A-C4012393F2F0}"/>
              </a:ext>
            </a:extLst>
          </p:cNvPr>
          <p:cNvSpPr txBox="1"/>
          <p:nvPr/>
        </p:nvSpPr>
        <p:spPr>
          <a:xfrm>
            <a:off x="256584" y="4409000"/>
            <a:ext cx="320200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 9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NASA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해석 결과와 유사하지만 앞전에서의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clustering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등의 효과로 인해 피크 구간이 다르게 나타남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SU2 Tutorial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해석 결과를 보았을 때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geo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 생성 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해석을 진행하면 실제 결과와 다르게 나옴이 보여 짐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결과적으로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이는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geo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통한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mesh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생성 후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SU2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해석하는 과정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자체의 오류일 가능성이 높음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42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D564E-A3FF-22BC-23D6-6C6FA7F8B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제목 2">
                <a:extLst>
                  <a:ext uri="{FF2B5EF4-FFF2-40B4-BE49-F238E27FC236}">
                    <a16:creationId xmlns:a16="http://schemas.microsoft.com/office/drawing/2014/main" id="{5248E110-5E4E-ACFA-4015-7D158CBB67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lvl="0">
                  <a:defRPr/>
                </a:pPr>
                <a:r>
                  <a:rPr lang="en-US" altLang="ko-KR" dirty="0">
                    <a:solidFill>
                      <a:srgbClr val="FFFFFF"/>
                    </a:solidFill>
                  </a:rPr>
                  <a:t>1. </a:t>
                </a:r>
                <a:r>
                  <a:rPr lang="en-US" altLang="ko-KR" dirty="0"/>
                  <a:t>AOA</a:t>
                </a:r>
                <a:r>
                  <a:rPr lang="ko-KR" altLang="en-US" dirty="0"/>
                  <a:t>에 따른 </a:t>
                </a:r>
                <a:r>
                  <a:rPr lang="ko-KR" altLang="en-US" dirty="0">
                    <a:solidFill>
                      <a:srgbClr val="FFFFFF"/>
                    </a:solidFill>
                  </a:rPr>
                  <a:t>해석 결과 </a:t>
                </a:r>
                <a14:m>
                  <m:oMath xmlns:m="http://schemas.openxmlformats.org/officeDocument/2006/math">
                    <m:r>
                      <a:rPr lang="ko-KR" alt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비</m:t>
                    </m:r>
                  </m:oMath>
                </a14:m>
                <a:r>
                  <a:rPr lang="ko-KR" altLang="en-US" dirty="0">
                    <a:solidFill>
                      <a:srgbClr val="FFFFFF"/>
                    </a:solidFill>
                  </a:rPr>
                  <a:t>교 </a:t>
                </a:r>
                <a:r>
                  <a:rPr lang="en-US" altLang="ko-KR" dirty="0"/>
                  <a:t>[RAE 2822]</a:t>
                </a:r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제목 2">
                <a:extLst>
                  <a:ext uri="{FF2B5EF4-FFF2-40B4-BE49-F238E27FC236}">
                    <a16:creationId xmlns:a16="http://schemas.microsoft.com/office/drawing/2014/main" id="{5248E110-5E4E-ACFA-4015-7D158CBB6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866" b="-163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695964D5-46E6-620B-3C72-A264292A7860}"/>
              </a:ext>
            </a:extLst>
          </p:cNvPr>
          <p:cNvGrpSpPr/>
          <p:nvPr/>
        </p:nvGrpSpPr>
        <p:grpSpPr>
          <a:xfrm>
            <a:off x="9096866" y="666144"/>
            <a:ext cx="3025648" cy="2048737"/>
            <a:chOff x="9096866" y="666144"/>
            <a:chExt cx="3025648" cy="204873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C3B769E-467A-F694-E0E4-5873578FF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096866" y="666144"/>
              <a:ext cx="3025648" cy="181790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9BAFE9-8EE2-E992-CA7A-59291FC156A5}"/>
                </a:ext>
              </a:extLst>
            </p:cNvPr>
            <p:cNvSpPr txBox="1"/>
            <p:nvPr/>
          </p:nvSpPr>
          <p:spPr>
            <a:xfrm>
              <a:off x="10627179" y="2484049"/>
              <a:ext cx="14423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Fig. 6 CP/(x/c) result</a:t>
              </a:r>
              <a:endParaRPr lang="ko-KR" altLang="en-US" sz="9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14B3302-3F34-F145-BD22-61C21757699E}"/>
              </a:ext>
            </a:extLst>
          </p:cNvPr>
          <p:cNvSpPr txBox="1"/>
          <p:nvPr/>
        </p:nvSpPr>
        <p:spPr>
          <a:xfrm>
            <a:off x="256585" y="645699"/>
            <a:ext cx="7350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2000" dirty="0"/>
              <a:t>해석 결과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985ED-5814-604D-068A-820DA2777873}"/>
              </a:ext>
            </a:extLst>
          </p:cNvPr>
          <p:cNvSpPr txBox="1"/>
          <p:nvPr/>
        </p:nvSpPr>
        <p:spPr>
          <a:xfrm>
            <a:off x="256585" y="5519550"/>
            <a:ext cx="36743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해석은 해석 격자 조건과 동일하며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, 7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코어 기준 해석 결과임 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D702A7-BBE4-486A-5455-5511C31374F0}"/>
              </a:ext>
            </a:extLst>
          </p:cNvPr>
          <p:cNvGrpSpPr/>
          <p:nvPr/>
        </p:nvGrpSpPr>
        <p:grpSpPr>
          <a:xfrm>
            <a:off x="8980556" y="2788679"/>
            <a:ext cx="3211444" cy="1986255"/>
            <a:chOff x="8858037" y="2788679"/>
            <a:chExt cx="3211444" cy="19862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61DA930-9D0D-7070-69E7-ED6E5B3E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858037" y="2788679"/>
              <a:ext cx="3036278" cy="182429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75EBCB-CDD4-5E68-4811-67466BC94F9D}"/>
                </a:ext>
              </a:extLst>
            </p:cNvPr>
            <p:cNvSpPr txBox="1"/>
            <p:nvPr/>
          </p:nvSpPr>
          <p:spPr>
            <a:xfrm>
              <a:off x="10627179" y="4544102"/>
              <a:ext cx="14423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Fig. 7 CP/(x/c) result</a:t>
              </a:r>
              <a:endParaRPr lang="ko-KR" altLang="en-US" sz="9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D476A5-E4BB-1034-D93F-0447AE301492}"/>
              </a:ext>
            </a:extLst>
          </p:cNvPr>
          <p:cNvGrpSpPr/>
          <p:nvPr/>
        </p:nvGrpSpPr>
        <p:grpSpPr>
          <a:xfrm>
            <a:off x="8980555" y="4836041"/>
            <a:ext cx="3211445" cy="2000815"/>
            <a:chOff x="8858036" y="4822539"/>
            <a:chExt cx="3211445" cy="200081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96FECE3-EE55-58F3-81F6-48D8C297B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858036" y="4822539"/>
              <a:ext cx="3036278" cy="182429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1F0FFC-9DB6-4A4C-053A-BD7622E24A87}"/>
                </a:ext>
              </a:extLst>
            </p:cNvPr>
            <p:cNvSpPr txBox="1"/>
            <p:nvPr/>
          </p:nvSpPr>
          <p:spPr>
            <a:xfrm>
              <a:off x="10627179" y="6592522"/>
              <a:ext cx="14423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Fig. 8 CP/(x/c) result</a:t>
              </a:r>
              <a:endParaRPr lang="ko-KR" altLang="en-US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B25038A-DC1D-A558-EE31-38A0763C9CBE}"/>
              </a:ext>
            </a:extLst>
          </p:cNvPr>
          <p:cNvSpPr txBox="1"/>
          <p:nvPr/>
        </p:nvSpPr>
        <p:spPr>
          <a:xfrm>
            <a:off x="69486" y="1149879"/>
            <a:ext cx="8571926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🔷 </a:t>
            </a:r>
            <a:r>
              <a:rPr lang="en-US" altLang="ko-KR" sz="900" b="1" dirty="0"/>
              <a:t>AOA = 0° (</a:t>
            </a:r>
            <a:r>
              <a:rPr lang="ko-KR" altLang="en-US" sz="900" b="1" dirty="0"/>
              <a:t>기준 상태</a:t>
            </a:r>
            <a:r>
              <a:rPr lang="en-US" altLang="ko-KR" sz="900" b="1" dirty="0"/>
              <a:t>)</a:t>
            </a:r>
          </a:p>
          <a:p>
            <a:r>
              <a:rPr lang="en-US" altLang="ko-KR" sz="900" dirty="0"/>
              <a:t>AOA 0°</a:t>
            </a:r>
            <a:r>
              <a:rPr lang="ko-KR" altLang="en-US" sz="900" dirty="0"/>
              <a:t>에서는 전 구간에서 압력 분포가 매우 안정적으로 형성되었으며</a:t>
            </a:r>
            <a:r>
              <a:rPr lang="en-US" altLang="ko-KR" sz="900" dirty="0"/>
              <a:t>, </a:t>
            </a:r>
            <a:r>
              <a:rPr lang="ko-KR" altLang="en-US" sz="900" dirty="0"/>
              <a:t>상</a:t>
            </a:r>
            <a:r>
              <a:rPr lang="en-US" altLang="ko-KR" sz="900" dirty="0"/>
              <a:t>·</a:t>
            </a:r>
            <a:r>
              <a:rPr lang="ko-KR" altLang="en-US" sz="900" dirty="0"/>
              <a:t>하 표면의 </a:t>
            </a:r>
            <a:r>
              <a:rPr lang="en-US" altLang="ko-KR" sz="900" dirty="0"/>
              <a:t>Cp </a:t>
            </a:r>
            <a:r>
              <a:rPr lang="ko-KR" altLang="en-US" sz="900" dirty="0"/>
              <a:t>곡선이 대칭적으로 나타났다</a:t>
            </a:r>
            <a:r>
              <a:rPr lang="en-US" altLang="ko-KR" sz="900" dirty="0"/>
              <a:t>. </a:t>
            </a:r>
            <a:r>
              <a:rPr lang="ko-KR" altLang="en-US" sz="900" dirty="0"/>
              <a:t>이는 </a:t>
            </a:r>
            <a:r>
              <a:rPr lang="ko-KR" altLang="en-US" sz="900" dirty="0" err="1"/>
              <a:t>비양력</a:t>
            </a:r>
            <a:r>
              <a:rPr lang="ko-KR" altLang="en-US" sz="900" dirty="0"/>
              <a:t> 상태의 정상적인 </a:t>
            </a:r>
            <a:r>
              <a:rPr lang="ko-KR" altLang="en-US" sz="900" dirty="0" err="1"/>
              <a:t>비점성</a:t>
            </a:r>
            <a:r>
              <a:rPr lang="ko-KR" altLang="en-US" sz="900" dirty="0"/>
              <a:t> 유동 특성을 잘 재현한 결과로</a:t>
            </a:r>
            <a:r>
              <a:rPr lang="en-US" altLang="ko-KR" sz="900" dirty="0"/>
              <a:t>, NASA RAe2822 </a:t>
            </a:r>
            <a:r>
              <a:rPr lang="ko-KR" altLang="en-US" sz="900" dirty="0"/>
              <a:t>기준 데이터 및 </a:t>
            </a:r>
            <a:r>
              <a:rPr lang="en-US" altLang="ko-KR" sz="900" dirty="0"/>
              <a:t>SU2 </a:t>
            </a:r>
            <a:r>
              <a:rPr lang="ko-KR" altLang="en-US" sz="900" dirty="0"/>
              <a:t>공식 예제 결과와의 상관성이 매우 높게 확인되었다</a:t>
            </a:r>
            <a:r>
              <a:rPr lang="en-US" altLang="ko-KR" sz="900" dirty="0"/>
              <a:t>.</a:t>
            </a:r>
            <a:br>
              <a:rPr lang="ko-KR" altLang="en-US" sz="900" dirty="0"/>
            </a:br>
            <a:r>
              <a:rPr lang="ko-KR" altLang="en-US" sz="900" dirty="0"/>
              <a:t>초기 해석 설정</a:t>
            </a:r>
            <a:r>
              <a:rPr lang="en-US" altLang="ko-KR" sz="900" dirty="0"/>
              <a:t>(</a:t>
            </a:r>
            <a:r>
              <a:rPr lang="ko-KR" altLang="en-US" sz="900" dirty="0"/>
              <a:t>경계조건</a:t>
            </a:r>
            <a:r>
              <a:rPr lang="en-US" altLang="ko-KR" sz="900" dirty="0"/>
              <a:t>, </a:t>
            </a:r>
            <a:r>
              <a:rPr lang="ko-KR" altLang="en-US" sz="900" dirty="0"/>
              <a:t>난류모델</a:t>
            </a:r>
            <a:r>
              <a:rPr lang="en-US" altLang="ko-KR" sz="900" dirty="0"/>
              <a:t>, </a:t>
            </a:r>
            <a:r>
              <a:rPr lang="ko-KR" altLang="en-US" sz="900" dirty="0"/>
              <a:t>격자 품질 등</a:t>
            </a:r>
            <a:r>
              <a:rPr lang="en-US" altLang="ko-KR" sz="900" dirty="0"/>
              <a:t>)</a:t>
            </a:r>
            <a:r>
              <a:rPr lang="ko-KR" altLang="en-US" sz="900" dirty="0"/>
              <a:t>이 유효하게 작용하였음을 의미하며</a:t>
            </a:r>
            <a:r>
              <a:rPr lang="en-US" altLang="ko-KR" sz="900" dirty="0"/>
              <a:t>, </a:t>
            </a:r>
            <a:r>
              <a:rPr lang="ko-KR" altLang="en-US" sz="900" dirty="0"/>
              <a:t>이후 </a:t>
            </a:r>
            <a:r>
              <a:rPr lang="en-US" altLang="ko-KR" sz="900" dirty="0"/>
              <a:t>AOA </a:t>
            </a:r>
            <a:r>
              <a:rPr lang="ko-KR" altLang="en-US" sz="900" dirty="0"/>
              <a:t>변화에 따른 비교 기준</a:t>
            </a:r>
            <a:r>
              <a:rPr lang="en-US" altLang="ko-KR" sz="900" dirty="0"/>
              <a:t>(reference case)</a:t>
            </a:r>
            <a:r>
              <a:rPr lang="ko-KR" altLang="en-US" sz="900" dirty="0"/>
              <a:t>으로 활용 가능하다</a:t>
            </a:r>
            <a:endParaRPr lang="en-US" altLang="ko-KR" sz="900" dirty="0"/>
          </a:p>
          <a:p>
            <a:br>
              <a:rPr lang="en-US" altLang="ko-KR" sz="900" dirty="0"/>
            </a:br>
            <a:endParaRPr lang="en-US" altLang="ko-KR" sz="900" dirty="0"/>
          </a:p>
          <a:p>
            <a:r>
              <a:rPr lang="ko-KR" altLang="en-US" sz="900" b="1" dirty="0"/>
              <a:t>🔷 </a:t>
            </a:r>
            <a:r>
              <a:rPr lang="en-US" altLang="ko-KR" sz="900" b="1" dirty="0"/>
              <a:t>AOA = 10° (</a:t>
            </a:r>
            <a:r>
              <a:rPr lang="ko-KR" altLang="en-US" sz="900" b="1" dirty="0"/>
              <a:t>양력 상승 구간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AOA 10°</a:t>
            </a:r>
            <a:r>
              <a:rPr lang="ko-KR" altLang="en-US" sz="900" dirty="0"/>
              <a:t>에서는 상부 표면</a:t>
            </a:r>
            <a:r>
              <a:rPr lang="en-US" altLang="ko-KR" sz="900" dirty="0"/>
              <a:t>(</a:t>
            </a:r>
            <a:r>
              <a:rPr lang="ko-KR" altLang="en-US" sz="900" dirty="0" err="1"/>
              <a:t>흡입면</a:t>
            </a:r>
            <a:r>
              <a:rPr lang="en-US" altLang="ko-KR" sz="900" dirty="0"/>
              <a:t>)</a:t>
            </a:r>
            <a:r>
              <a:rPr lang="ko-KR" altLang="en-US" sz="900" dirty="0"/>
              <a:t>에서 강한 </a:t>
            </a:r>
            <a:r>
              <a:rPr lang="ko-KR" altLang="en-US" sz="900" dirty="0" err="1"/>
              <a:t>음압</a:t>
            </a:r>
            <a:r>
              <a:rPr lang="ko-KR" altLang="en-US" sz="900" dirty="0"/>
              <a:t> 피크</a:t>
            </a:r>
            <a:r>
              <a:rPr lang="en-US" altLang="ko-KR" sz="900" dirty="0"/>
              <a:t>(|</a:t>
            </a:r>
            <a:r>
              <a:rPr lang="en-US" altLang="ko-KR" sz="900" dirty="0" err="1"/>
              <a:t>Cp|min</a:t>
            </a:r>
            <a:r>
              <a:rPr lang="en-US" altLang="ko-KR" sz="900" dirty="0"/>
              <a:t>)</a:t>
            </a:r>
            <a:r>
              <a:rPr lang="ko-KR" altLang="en-US" sz="900" dirty="0"/>
              <a:t>가 발생하며</a:t>
            </a:r>
            <a:r>
              <a:rPr lang="en-US" altLang="ko-KR" sz="900" dirty="0"/>
              <a:t>, </a:t>
            </a:r>
            <a:r>
              <a:rPr lang="ko-KR" altLang="en-US" sz="900" dirty="0" err="1"/>
              <a:t>익형</a:t>
            </a:r>
            <a:r>
              <a:rPr lang="ko-KR" altLang="en-US" sz="900" dirty="0"/>
              <a:t> 전연</a:t>
            </a:r>
            <a:r>
              <a:rPr lang="en-US" altLang="ko-KR" sz="900" dirty="0"/>
              <a:t>(Leading Edge) </a:t>
            </a:r>
            <a:r>
              <a:rPr lang="ko-KR" altLang="en-US" sz="900" dirty="0"/>
              <a:t>부근에서 급격한 압력 </a:t>
            </a:r>
            <a:r>
              <a:rPr lang="ko-KR" altLang="en-US" sz="900" dirty="0" err="1"/>
              <a:t>구배가</a:t>
            </a:r>
            <a:r>
              <a:rPr lang="ko-KR" altLang="en-US" sz="900" dirty="0"/>
              <a:t> 형성되었다</a:t>
            </a:r>
            <a:r>
              <a:rPr lang="en-US" altLang="ko-KR" sz="900" dirty="0"/>
              <a:t>. </a:t>
            </a:r>
            <a:r>
              <a:rPr lang="ko-KR" altLang="en-US" sz="900" dirty="0"/>
              <a:t>이는 양력 발생이 본격적으로 증가하는 구간으로</a:t>
            </a:r>
            <a:r>
              <a:rPr lang="en-US" altLang="ko-KR" sz="900" dirty="0"/>
              <a:t>, NASA </a:t>
            </a:r>
            <a:r>
              <a:rPr lang="ko-KR" altLang="en-US" sz="900" dirty="0"/>
              <a:t>및 </a:t>
            </a:r>
            <a:r>
              <a:rPr lang="en-US" altLang="ko-KR" sz="900" dirty="0"/>
              <a:t>SU2 </a:t>
            </a:r>
            <a:r>
              <a:rPr lang="ko-KR" altLang="en-US" sz="900" dirty="0"/>
              <a:t>기준 결과에서 나타나는 고전적인 </a:t>
            </a:r>
            <a:r>
              <a:rPr lang="en-US" altLang="ko-KR" sz="900" dirty="0"/>
              <a:t>Cp </a:t>
            </a:r>
            <a:r>
              <a:rPr lang="ko-KR" altLang="en-US" sz="900" dirty="0"/>
              <a:t>분포 형태와 일치한다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다만 본 해석에서는 후류</a:t>
            </a:r>
            <a:r>
              <a:rPr lang="en-US" altLang="ko-KR" sz="900" dirty="0"/>
              <a:t>(TE) </a:t>
            </a:r>
            <a:r>
              <a:rPr lang="ko-KR" altLang="en-US" sz="900" dirty="0"/>
              <a:t>부근에서 미세한 압력 진동이 관찰되었으며</a:t>
            </a:r>
            <a:r>
              <a:rPr lang="en-US" altLang="ko-KR" sz="900" dirty="0"/>
              <a:t>, </a:t>
            </a:r>
            <a:r>
              <a:rPr lang="ko-KR" altLang="en-US" sz="900" dirty="0"/>
              <a:t>이는 </a:t>
            </a:r>
            <a:r>
              <a:rPr lang="en-US" altLang="ko-KR" sz="900" dirty="0"/>
              <a:t>CFL </a:t>
            </a:r>
            <a:r>
              <a:rPr lang="ko-KR" altLang="en-US" sz="900" dirty="0"/>
              <a:t>수의 과대 설정 및 </a:t>
            </a:r>
            <a:r>
              <a:rPr lang="en-US" altLang="ko-KR" sz="900" dirty="0"/>
              <a:t>steady </a:t>
            </a:r>
            <a:r>
              <a:rPr lang="ko-KR" altLang="en-US" sz="900" dirty="0"/>
              <a:t>해석의 한계로 인한 수치적 발산 특성으로 판단된다</a:t>
            </a:r>
            <a:r>
              <a:rPr lang="en-US" altLang="ko-KR" sz="900" dirty="0"/>
              <a:t>. </a:t>
            </a:r>
            <a:r>
              <a:rPr lang="ko-KR" altLang="en-US" sz="900" dirty="0"/>
              <a:t>압력 회복 구간에서는 기준 결과와 거의 동일한 분포를 유지하여</a:t>
            </a:r>
            <a:r>
              <a:rPr lang="en-US" altLang="ko-KR" sz="900" dirty="0"/>
              <a:t>, </a:t>
            </a:r>
            <a:r>
              <a:rPr lang="ko-KR" altLang="en-US" sz="900" dirty="0"/>
              <a:t>전이 고정</a:t>
            </a:r>
            <a:r>
              <a:rPr lang="en-US" altLang="ko-KR" sz="900" dirty="0"/>
              <a:t>(trip)</a:t>
            </a:r>
            <a:r>
              <a:rPr lang="ko-KR" altLang="en-US" sz="900" dirty="0"/>
              <a:t>보다는 자연 전이에 의한 정상적인 경계층 거동으로 해석된다</a:t>
            </a:r>
            <a:endParaRPr lang="en-US" altLang="ko-KR" sz="900" dirty="0"/>
          </a:p>
          <a:p>
            <a:br>
              <a:rPr lang="en-US" altLang="ko-KR" sz="900" dirty="0"/>
            </a:br>
            <a:endParaRPr lang="en-US" altLang="ko-KR" sz="900" dirty="0"/>
          </a:p>
          <a:p>
            <a:r>
              <a:rPr lang="ko-KR" altLang="en-US" sz="900" dirty="0"/>
              <a:t>🔷 </a:t>
            </a:r>
            <a:r>
              <a:rPr lang="en-US" altLang="ko-KR" sz="900" b="1" dirty="0"/>
              <a:t>AOA = 15° (Stall </a:t>
            </a:r>
            <a:r>
              <a:rPr lang="ko-KR" altLang="en-US" sz="900" b="1" dirty="0"/>
              <a:t>임박 구간</a:t>
            </a:r>
            <a:r>
              <a:rPr lang="en-US" altLang="ko-KR" sz="900" b="1" dirty="0"/>
              <a:t>)</a:t>
            </a:r>
          </a:p>
          <a:p>
            <a:r>
              <a:rPr lang="en-US" altLang="ko-KR" sz="900" dirty="0"/>
              <a:t>AOA 15°</a:t>
            </a:r>
            <a:r>
              <a:rPr lang="ko-KR" altLang="en-US" sz="900" dirty="0"/>
              <a:t>에서는 상부 흡입면에서 압력 피크가 더욱 심화되며</a:t>
            </a:r>
            <a:r>
              <a:rPr lang="en-US" altLang="ko-KR" sz="900" dirty="0"/>
              <a:t>, </a:t>
            </a:r>
            <a:r>
              <a:rPr lang="ko-KR" altLang="en-US" sz="900" dirty="0"/>
              <a:t>압력 회복 구간이 후방으로 지연되는 형태를 보였다</a:t>
            </a:r>
            <a:r>
              <a:rPr lang="en-US" altLang="ko-KR" sz="900" dirty="0"/>
              <a:t>. </a:t>
            </a:r>
            <a:r>
              <a:rPr lang="ko-KR" altLang="en-US" sz="900" dirty="0"/>
              <a:t>이는 경계층이 부분적으로 분리되거나 완전 박리</a:t>
            </a:r>
            <a:r>
              <a:rPr lang="en-US" altLang="ko-KR" sz="900" dirty="0"/>
              <a:t>(Stall)</a:t>
            </a:r>
            <a:r>
              <a:rPr lang="ko-KR" altLang="en-US" sz="900" dirty="0"/>
              <a:t>에 근접하고 있음을 시사한다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특히 </a:t>
            </a:r>
            <a:r>
              <a:rPr lang="en-US" altLang="ko-KR" sz="900" dirty="0"/>
              <a:t>Cp </a:t>
            </a:r>
            <a:r>
              <a:rPr lang="ko-KR" altLang="en-US" sz="900" dirty="0"/>
              <a:t>분포의 </a:t>
            </a:r>
            <a:r>
              <a:rPr lang="en-US" altLang="ko-KR" sz="900" dirty="0"/>
              <a:t>flatten </a:t>
            </a:r>
            <a:r>
              <a:rPr lang="ko-KR" altLang="en-US" sz="900" dirty="0"/>
              <a:t>구간이 발생하며</a:t>
            </a:r>
            <a:r>
              <a:rPr lang="en-US" altLang="ko-KR" sz="900" dirty="0"/>
              <a:t>, </a:t>
            </a:r>
            <a:r>
              <a:rPr lang="ko-KR" altLang="en-US" sz="900" dirty="0"/>
              <a:t>이는 </a:t>
            </a:r>
            <a:r>
              <a:rPr lang="en-US" altLang="ko-KR" sz="900" dirty="0"/>
              <a:t>steady-state </a:t>
            </a:r>
            <a:r>
              <a:rPr lang="ko-KR" altLang="en-US" sz="900" dirty="0"/>
              <a:t>해석에서 수렴이 어렵거나 </a:t>
            </a:r>
            <a:r>
              <a:rPr lang="ko-KR" altLang="en-US" sz="900" dirty="0" err="1"/>
              <a:t>잔차가</a:t>
            </a:r>
            <a:r>
              <a:rPr lang="ko-KR" altLang="en-US" sz="900" dirty="0"/>
              <a:t> 진동하는 전형적인 </a:t>
            </a:r>
            <a:r>
              <a:rPr lang="en-US" altLang="ko-KR" sz="900" dirty="0"/>
              <a:t>Stall onset </a:t>
            </a:r>
            <a:r>
              <a:rPr lang="ko-KR" altLang="en-US" sz="900" dirty="0"/>
              <a:t>거동이다</a:t>
            </a:r>
            <a:r>
              <a:rPr lang="en-US" altLang="ko-KR" sz="900" dirty="0"/>
              <a:t>. </a:t>
            </a:r>
            <a:r>
              <a:rPr lang="ko-KR" altLang="en-US" sz="900" dirty="0"/>
              <a:t>이러한 특성은 격자 세분도보다는 난류모델</a:t>
            </a:r>
            <a:r>
              <a:rPr lang="en-US" altLang="ko-KR" sz="900" dirty="0"/>
              <a:t>(SA)</a:t>
            </a:r>
            <a:r>
              <a:rPr lang="ko-KR" altLang="en-US" sz="900" dirty="0"/>
              <a:t>의 한계와 수치적 전이 모사 부족이 주요 원인으로 분석된다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따라서 이 구간에서는 </a:t>
            </a:r>
            <a:r>
              <a:rPr lang="en-US" altLang="ko-KR" sz="900" dirty="0"/>
              <a:t>DUAL_TIME_STEPPING </a:t>
            </a:r>
            <a:r>
              <a:rPr lang="ko-KR" altLang="en-US" sz="900" dirty="0"/>
              <a:t>기반의 비정상</a:t>
            </a:r>
            <a:r>
              <a:rPr lang="en-US" altLang="ko-KR" sz="900" dirty="0"/>
              <a:t>(unsteady) </a:t>
            </a:r>
            <a:r>
              <a:rPr lang="ko-KR" altLang="en-US" sz="900" dirty="0"/>
              <a:t>해석을 수행하여 와류 발생</a:t>
            </a:r>
            <a:r>
              <a:rPr lang="en-US" altLang="ko-KR" sz="900" dirty="0"/>
              <a:t>(vortex shedding) </a:t>
            </a:r>
            <a:r>
              <a:rPr lang="ko-KR" altLang="en-US" sz="900" dirty="0"/>
              <a:t>및 박리 주기를 해석하는 것이 필요하다</a:t>
            </a:r>
          </a:p>
          <a:p>
            <a:endParaRPr lang="ko-KR" altLang="en-US" sz="900" dirty="0"/>
          </a:p>
          <a:p>
            <a:endParaRPr lang="ko-KR" altLang="en-US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356533-17D5-20A2-E449-C0418F7BF577}"/>
              </a:ext>
            </a:extLst>
          </p:cNvPr>
          <p:cNvSpPr txBox="1"/>
          <p:nvPr/>
        </p:nvSpPr>
        <p:spPr>
          <a:xfrm>
            <a:off x="175166" y="4002213"/>
            <a:ext cx="8147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해석 결과 요약</a:t>
            </a:r>
            <a:endParaRPr lang="ko-KR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84938E-ABD7-9054-DCBE-B22A9D46D589}"/>
              </a:ext>
            </a:extLst>
          </p:cNvPr>
          <p:cNvSpPr txBox="1"/>
          <p:nvPr/>
        </p:nvSpPr>
        <p:spPr>
          <a:xfrm>
            <a:off x="256585" y="6429501"/>
            <a:ext cx="34004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본 해석은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Open AI, Chat GPT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의 도움을 받아 해석되었습니다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1CD8572-2A1D-5F42-5AEF-92C89777D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039137"/>
              </p:ext>
            </p:extLst>
          </p:nvPr>
        </p:nvGraphicFramePr>
        <p:xfrm>
          <a:off x="89646" y="4188408"/>
          <a:ext cx="8721337" cy="1360603"/>
        </p:xfrm>
        <a:graphic>
          <a:graphicData uri="http://schemas.openxmlformats.org/drawingml/2006/table">
            <a:tbl>
              <a:tblPr/>
              <a:tblGrid>
                <a:gridCol w="758766">
                  <a:extLst>
                    <a:ext uri="{9D8B030D-6E8A-4147-A177-3AD203B41FA5}">
                      <a16:colId xmlns:a16="http://schemas.microsoft.com/office/drawing/2014/main" val="3905598498"/>
                    </a:ext>
                  </a:extLst>
                </a:gridCol>
                <a:gridCol w="2647866">
                  <a:extLst>
                    <a:ext uri="{9D8B030D-6E8A-4147-A177-3AD203B41FA5}">
                      <a16:colId xmlns:a16="http://schemas.microsoft.com/office/drawing/2014/main" val="3637370531"/>
                    </a:ext>
                  </a:extLst>
                </a:gridCol>
                <a:gridCol w="1952124">
                  <a:extLst>
                    <a:ext uri="{9D8B030D-6E8A-4147-A177-3AD203B41FA5}">
                      <a16:colId xmlns:a16="http://schemas.microsoft.com/office/drawing/2014/main" val="4064084705"/>
                    </a:ext>
                  </a:extLst>
                </a:gridCol>
                <a:gridCol w="1952124">
                  <a:extLst>
                    <a:ext uri="{9D8B030D-6E8A-4147-A177-3AD203B41FA5}">
                      <a16:colId xmlns:a16="http://schemas.microsoft.com/office/drawing/2014/main" val="3293933632"/>
                    </a:ext>
                  </a:extLst>
                </a:gridCol>
                <a:gridCol w="1410457">
                  <a:extLst>
                    <a:ext uri="{9D8B030D-6E8A-4147-A177-3AD203B41FA5}">
                      <a16:colId xmlns:a16="http://schemas.microsoft.com/office/drawing/2014/main" val="1965849313"/>
                    </a:ext>
                  </a:extLst>
                </a:gridCol>
              </a:tblGrid>
              <a:tr h="2258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/>
                        <a:t>AOA (°)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 b="1" dirty="0"/>
                        <a:t>주요 유동 특성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 b="1" dirty="0"/>
                        <a:t>기준 데이터와의 비교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 b="1" dirty="0"/>
                        <a:t>물리적 해석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 b="1" dirty="0"/>
                        <a:t>수렴 여부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598876"/>
                  </a:ext>
                </a:extLst>
              </a:tr>
              <a:tr h="3782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0°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 구간 유동 부착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대칭적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Cp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분포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NASA/SU2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기준과 거의 동일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정상 유동 → 모델 및 격자 신뢰 확보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✅ 수렴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58596"/>
                  </a:ext>
                </a:extLst>
              </a:tr>
              <a:tr h="3782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10°</a:t>
                      </a: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LE(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전연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부근 흡입 피크 심화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후류부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진동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기준 대비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x/c ≈ 0.01 ~ 0.05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차이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경계층 가속</a:t>
                      </a:r>
                      <a:r>
                        <a:rPr lang="en-US" altLang="ko-KR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·</a:t>
                      </a: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자연 전이 영향</a:t>
                      </a:r>
                      <a:r>
                        <a:rPr lang="en-US" altLang="ko-KR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steady </a:t>
                      </a: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한계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❌ 수렴하지 않음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89154"/>
                  </a:ext>
                </a:extLst>
              </a:tr>
              <a:tr h="3782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15°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LE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피크 심화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압력 회복 지연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(flatten zone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발생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기준 대비 차이 확대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Cp flatten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Stall onset / CL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과대 예측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</a:t>
                      </a:r>
                      <a:r>
                        <a:rPr 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steady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불안정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❌ 수렴하지 않음</a:t>
                      </a:r>
                    </a:p>
                  </a:txBody>
                  <a:tcPr marL="73351" marR="73351" marT="36675" marB="3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108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20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AE7E2-DBC4-2FAE-6C27-10DF2694D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27CB910-9F71-ABE9-BDBF-AA7B6C65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해석</a:t>
            </a:r>
            <a:r>
              <a:rPr lang="en-US" altLang="ko-KR" dirty="0"/>
              <a:t> </a:t>
            </a:r>
            <a:r>
              <a:rPr lang="ko-KR" altLang="en-US" dirty="0"/>
              <a:t>격자 조건 </a:t>
            </a:r>
            <a:r>
              <a:rPr lang="en-US" altLang="ko-KR" dirty="0"/>
              <a:t>[NACA 4412]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5BD447-D3A6-D6F3-1BFE-8382F67986B2}"/>
              </a:ext>
            </a:extLst>
          </p:cNvPr>
          <p:cNvSpPr txBox="1"/>
          <p:nvPr/>
        </p:nvSpPr>
        <p:spPr>
          <a:xfrm>
            <a:off x="256585" y="645699"/>
            <a:ext cx="7350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2000" dirty="0"/>
              <a:t>해석 격자 조건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91EC80-D9D6-5482-3259-4C0171E89FC8}"/>
                  </a:ext>
                </a:extLst>
              </p:cNvPr>
              <p:cNvSpPr txBox="1"/>
              <p:nvPr/>
            </p:nvSpPr>
            <p:spPr>
              <a:xfrm>
                <a:off x="256585" y="1247609"/>
                <a:ext cx="6803265" cy="3954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본 해석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예제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에서는 다음과 같은 해석 격자 조건을 적용 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</a:t>
                </a:r>
              </a:p>
              <a:p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Mesh Definition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NDIME = 2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NELEM</a:t>
                </a: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=</a:t>
                </a: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12001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Incompressible Flow Condition Definition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SOLVER = RANS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MACH_NUMBER= 0.3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AOA: 3.06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REYNOLDS_NUMBER= 11.72E6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REYNOLDS_LENGTH= 1.00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GAMMA_VALUE= 1.4</a:t>
                </a:r>
              </a:p>
              <a:p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Boundary Condition Definition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MARKER_HEATFLUX= ( airfoil, 0.0 )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MARKER_FAR= ( </a:t>
                </a:r>
                <a:r>
                  <a:rPr lang="en-US" altLang="ko-KR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farfield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MARKER_PLOTTING= ( airfoil 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MARKER_MONITORING= ( airfoil 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Iter 190,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9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900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:0.316717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9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900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:0.054330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로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e-06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이하에서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9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900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900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ko-KR" sz="9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수렴됨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[22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코어 기준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91EC80-D9D6-5482-3259-4C0171E89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85" y="1247609"/>
                <a:ext cx="6803265" cy="39549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그림 28">
            <a:extLst>
              <a:ext uri="{FF2B5EF4-FFF2-40B4-BE49-F238E27FC236}">
                <a16:creationId xmlns:a16="http://schemas.microsoft.com/office/drawing/2014/main" id="{00793C59-7593-BD83-F367-7C240C32E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2" b="22782"/>
          <a:stretch/>
        </p:blipFill>
        <p:spPr>
          <a:xfrm>
            <a:off x="8904587" y="4234098"/>
            <a:ext cx="3120119" cy="70955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76D3940-D7BB-B6D6-5AF7-740A0445AB3A}"/>
              </a:ext>
            </a:extLst>
          </p:cNvPr>
          <p:cNvGrpSpPr/>
          <p:nvPr/>
        </p:nvGrpSpPr>
        <p:grpSpPr>
          <a:xfrm>
            <a:off x="8680509" y="1556146"/>
            <a:ext cx="3361609" cy="1961639"/>
            <a:chOff x="8680509" y="1556146"/>
            <a:chExt cx="3361609" cy="196163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E0F00D0-4551-3F0D-8BA0-958ABDA43E72}"/>
                </a:ext>
              </a:extLst>
            </p:cNvPr>
            <p:cNvGrpSpPr/>
            <p:nvPr/>
          </p:nvGrpSpPr>
          <p:grpSpPr>
            <a:xfrm>
              <a:off x="8680509" y="1556146"/>
              <a:ext cx="3254907" cy="1961639"/>
              <a:chOff x="8680509" y="1556146"/>
              <a:chExt cx="3254907" cy="1961639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7F00A87D-03EB-12C6-05E9-1EC58E7A37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680509" y="1556146"/>
                <a:ext cx="2221165" cy="1245513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CC0BBA-9BC0-0626-E02A-1FB552589EAE}"/>
                  </a:ext>
                </a:extLst>
              </p:cNvPr>
              <p:cNvSpPr txBox="1"/>
              <p:nvPr/>
            </p:nvSpPr>
            <p:spPr>
              <a:xfrm>
                <a:off x="10152668" y="3286953"/>
                <a:ext cx="17827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Fig. 11 </a:t>
                </a:r>
                <a:r>
                  <a:rPr lang="ko-KR" altLang="en-US" sz="900" dirty="0"/>
                  <a:t>해석 결과 </a:t>
                </a:r>
                <a:r>
                  <a:rPr lang="en-US" altLang="ko-KR" sz="900" dirty="0"/>
                  <a:t>[wireframe]</a:t>
                </a:r>
                <a:endParaRPr lang="ko-KR" altLang="en-US" sz="900" dirty="0"/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E57A651-64D4-A08F-5200-54E7D7818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27821" y="2587389"/>
              <a:ext cx="314297" cy="689577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9B8A46-782B-74AE-FBF3-19805ED74009}"/>
              </a:ext>
            </a:extLst>
          </p:cNvPr>
          <p:cNvSpPr/>
          <p:nvPr/>
        </p:nvSpPr>
        <p:spPr>
          <a:xfrm>
            <a:off x="9241435" y="2113227"/>
            <a:ext cx="304800" cy="131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1AAA0B-F347-F2A2-D2BC-B9B862A17399}"/>
              </a:ext>
            </a:extLst>
          </p:cNvPr>
          <p:cNvSpPr txBox="1"/>
          <p:nvPr/>
        </p:nvSpPr>
        <p:spPr>
          <a:xfrm>
            <a:off x="10039547" y="5077550"/>
            <a:ext cx="20222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Fig. 12 </a:t>
            </a:r>
            <a:r>
              <a:rPr lang="ko-KR" altLang="en-US" sz="900" dirty="0"/>
              <a:t>해석 결과 확대 </a:t>
            </a:r>
            <a:r>
              <a:rPr lang="en-US" altLang="ko-KR" sz="900" dirty="0"/>
              <a:t>[wireframe] 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26467-2563-914D-DD98-E4565061039C}"/>
              </a:ext>
            </a:extLst>
          </p:cNvPr>
          <p:cNvSpPr txBox="1"/>
          <p:nvPr/>
        </p:nvSpPr>
        <p:spPr>
          <a:xfrm>
            <a:off x="256585" y="5404338"/>
            <a:ext cx="5901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300" dirty="0"/>
              <a:t>NACA 4412 </a:t>
            </a:r>
            <a:r>
              <a:rPr lang="ko-KR" altLang="en-US" sz="1300" dirty="0"/>
              <a:t>선정 이유</a:t>
            </a:r>
            <a:endParaRPr lang="en-US" altLang="ko-KR" sz="1300" dirty="0"/>
          </a:p>
          <a:p>
            <a:endParaRPr lang="en-US" altLang="ko-KR" sz="1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2025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여름 계절학기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S-PBL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과정에서 무인 응급용품 배달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드론을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개발하며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NACA-4412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 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드론블레이드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익형에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가장 흔하게 사용되며 양력이 높다는 결론을 내림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이론 및 논문으로 보던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익형을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실제로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CFD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돌려본다는데 의의를 두고 있음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97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B72C1-9B60-691D-8919-D73A90AB8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34D0D63-3338-CC93-6458-501E570E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FFFF"/>
                </a:solidFill>
              </a:rPr>
              <a:t>2. </a:t>
            </a:r>
            <a:r>
              <a:rPr lang="ko-KR" altLang="en-US" dirty="0">
                <a:solidFill>
                  <a:srgbClr val="FFFFFF"/>
                </a:solidFill>
              </a:rPr>
              <a:t>해석 결과 </a:t>
            </a:r>
            <a:r>
              <a:rPr lang="en-US" altLang="ko-KR" dirty="0">
                <a:solidFill>
                  <a:srgbClr val="FFFFFF"/>
                </a:solidFill>
              </a:rPr>
              <a:t>[NACA 4412]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0D39-E305-DAD1-9030-8B30DC32D365}"/>
              </a:ext>
            </a:extLst>
          </p:cNvPr>
          <p:cNvSpPr txBox="1"/>
          <p:nvPr/>
        </p:nvSpPr>
        <p:spPr>
          <a:xfrm>
            <a:off x="366564" y="1100614"/>
            <a:ext cx="8147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압력 분포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P/(x/c)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해석</a:t>
            </a:r>
            <a:endParaRPr lang="ko-KR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C5DA679-9AA4-4167-291C-C96E74180213}"/>
              </a:ext>
            </a:extLst>
          </p:cNvPr>
          <p:cNvGrpSpPr/>
          <p:nvPr/>
        </p:nvGrpSpPr>
        <p:grpSpPr>
          <a:xfrm>
            <a:off x="7722389" y="3985699"/>
            <a:ext cx="4203808" cy="2630625"/>
            <a:chOff x="8676005" y="1558734"/>
            <a:chExt cx="3068238" cy="192001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92458E1-8DEF-5E56-A010-A69342A4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676005" y="1558734"/>
              <a:ext cx="2786251" cy="167406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62EE50-F71B-80D3-DA2D-38D23909F1C9}"/>
                </a:ext>
              </a:extLst>
            </p:cNvPr>
            <p:cNvSpPr txBox="1"/>
            <p:nvPr/>
          </p:nvSpPr>
          <p:spPr>
            <a:xfrm>
              <a:off x="10322353" y="3286953"/>
              <a:ext cx="1421890" cy="191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Fig. 14 </a:t>
              </a:r>
              <a:r>
                <a:rPr lang="ko-KR" altLang="en-US" sz="900" dirty="0"/>
                <a:t>해석 결과 그래프</a:t>
              </a:r>
              <a:endParaRPr lang="en-US" altLang="ko-KR" sz="9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09E030B-CBFB-5E90-3A6E-53771533EFD0}"/>
              </a:ext>
            </a:extLst>
          </p:cNvPr>
          <p:cNvSpPr txBox="1"/>
          <p:nvPr/>
        </p:nvSpPr>
        <p:spPr>
          <a:xfrm>
            <a:off x="256585" y="645699"/>
            <a:ext cx="7350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2000" dirty="0"/>
              <a:t>해석 결과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00EEE-A2EA-E581-B5B0-EC1A18C16110}"/>
              </a:ext>
            </a:extLst>
          </p:cNvPr>
          <p:cNvSpPr txBox="1"/>
          <p:nvPr/>
        </p:nvSpPr>
        <p:spPr>
          <a:xfrm>
            <a:off x="128405" y="3763588"/>
            <a:ext cx="34004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본 해석은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Open AI, Chat GPT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의 도움을 받아 해석되었습니다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172DB-998C-5038-6B91-1A1378CE7AB1}"/>
              </a:ext>
            </a:extLst>
          </p:cNvPr>
          <p:cNvSpPr txBox="1"/>
          <p:nvPr/>
        </p:nvSpPr>
        <p:spPr>
          <a:xfrm>
            <a:off x="4891430" y="1012587"/>
            <a:ext cx="8147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그래프 해석 요약</a:t>
            </a:r>
            <a:endParaRPr lang="ko-KR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D955E3-06A1-553B-5F1A-EC315474E6B9}"/>
              </a:ext>
            </a:extLst>
          </p:cNvPr>
          <p:cNvSpPr txBox="1"/>
          <p:nvPr/>
        </p:nvSpPr>
        <p:spPr>
          <a:xfrm>
            <a:off x="143254" y="6325106"/>
            <a:ext cx="48529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Ref</a:t>
            </a:r>
          </a:p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Fig.13:Aerodynamic </a:t>
            </a:r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</a:rPr>
              <a:t>Characteristicsof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 a NACA 4412 </a:t>
            </a:r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</a:rPr>
              <a:t>Airfoilof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 a NACA 4412 Airfoil,</a:t>
            </a:r>
          </a:p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Davud Heffley, 2007, https://www.baylor.edu/content/services/document.php/41147.pdf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1C7DD1-AE53-E8CB-2918-7BE436B5E2CB}"/>
              </a:ext>
            </a:extLst>
          </p:cNvPr>
          <p:cNvGrpSpPr/>
          <p:nvPr/>
        </p:nvGrpSpPr>
        <p:grpSpPr>
          <a:xfrm>
            <a:off x="3528896" y="3933809"/>
            <a:ext cx="3723394" cy="2539007"/>
            <a:chOff x="4996206" y="4432852"/>
            <a:chExt cx="3270650" cy="223027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552271E-99FB-A1D2-53F2-57520C5119D1}"/>
                </a:ext>
              </a:extLst>
            </p:cNvPr>
            <p:cNvGrpSpPr/>
            <p:nvPr/>
          </p:nvGrpSpPr>
          <p:grpSpPr>
            <a:xfrm>
              <a:off x="4996206" y="4808961"/>
              <a:ext cx="3270650" cy="1854169"/>
              <a:chOff x="4996206" y="4808961"/>
              <a:chExt cx="3270650" cy="1854169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667DB50F-A08A-7638-BCA3-287E1CF7B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996206" y="4808961"/>
                <a:ext cx="3270650" cy="1623337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27E3B-0B95-2C5D-AA25-B4FFDA3525DE}"/>
                  </a:ext>
                </a:extLst>
              </p:cNvPr>
              <p:cNvSpPr txBox="1"/>
              <p:nvPr/>
            </p:nvSpPr>
            <p:spPr>
              <a:xfrm>
                <a:off x="6555600" y="6432298"/>
                <a:ext cx="171125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Fig. 13 Cp vs. x/c [beylor.edu]</a:t>
                </a: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3FD8FD1-8E3C-60D8-16C1-C8184BE5F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3487" y="4432852"/>
              <a:ext cx="600159" cy="29055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F0D48EAB-D129-FC7D-1AE1-EC7E7E222F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260686"/>
                  </p:ext>
                </p:extLst>
              </p:nvPr>
            </p:nvGraphicFramePr>
            <p:xfrm>
              <a:off x="128405" y="1331569"/>
              <a:ext cx="5222590" cy="2316480"/>
            </p:xfrm>
            <a:graphic>
              <a:graphicData uri="http://schemas.openxmlformats.org/drawingml/2006/table">
                <a:tbl>
                  <a:tblPr/>
                  <a:tblGrid>
                    <a:gridCol w="1889506">
                      <a:extLst>
                        <a:ext uri="{9D8B030D-6E8A-4147-A177-3AD203B41FA5}">
                          <a16:colId xmlns:a16="http://schemas.microsoft.com/office/drawing/2014/main" val="148080658"/>
                        </a:ext>
                      </a:extLst>
                    </a:gridCol>
                    <a:gridCol w="3333084">
                      <a:extLst>
                        <a:ext uri="{9D8B030D-6E8A-4147-A177-3AD203B41FA5}">
                          <a16:colId xmlns:a16="http://schemas.microsoft.com/office/drawing/2014/main" val="193380709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100" b="1" dirty="0"/>
                            <a:t>항목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100" b="1" dirty="0"/>
                            <a:t>값</a:t>
                          </a:r>
                          <a:r>
                            <a:rPr lang="en-US" altLang="ko-KR" sz="1100" b="1" dirty="0"/>
                            <a:t>(</a:t>
                          </a:r>
                          <a:r>
                            <a:rPr lang="ko-KR" altLang="en-US" sz="1100" b="1" dirty="0"/>
                            <a:t>또는 관찰</a:t>
                          </a:r>
                          <a:r>
                            <a:rPr lang="en-US" altLang="ko-KR" sz="1100" b="1" dirty="0"/>
                            <a:t>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202344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데이터 개수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ko-KR" sz="900" b="0"/>
                            <a:t>157 pts (</a:t>
                          </a:r>
                          <a:r>
                            <a:rPr lang="ko-KR" altLang="en-US" sz="900" b="0"/>
                            <a:t>상면 </a:t>
                          </a:r>
                          <a:r>
                            <a:rPr lang="en-US" altLang="ko-KR" sz="900" b="0"/>
                            <a:t>83, </a:t>
                          </a:r>
                          <a:r>
                            <a:rPr lang="ko-KR" altLang="en-US" sz="900" b="0"/>
                            <a:t>하면 </a:t>
                          </a:r>
                          <a:r>
                            <a:rPr lang="en-US" altLang="ko-KR" sz="900" b="0"/>
                            <a:t>73)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73868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ko-KR" sz="900" b="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900" b="0" dirty="0"/>
                            <a:t>) </a:t>
                          </a:r>
                          <a:r>
                            <a:rPr lang="ko-KR" altLang="en-US" sz="900" b="0" dirty="0"/>
                            <a:t>최소</a:t>
                          </a:r>
                          <a:r>
                            <a:rPr lang="en-US" altLang="ko-KR" sz="900" b="0" dirty="0"/>
                            <a:t>(</a:t>
                          </a:r>
                          <a:r>
                            <a:rPr lang="ko-KR" altLang="en-US" sz="900" b="0" dirty="0"/>
                            <a:t>상면 </a:t>
                          </a:r>
                          <a:r>
                            <a:rPr lang="ko-KR" altLang="en-US" sz="900" b="0" dirty="0" err="1"/>
                            <a:t>흡입피크</a:t>
                          </a:r>
                          <a:r>
                            <a:rPr lang="en-US" altLang="ko-KR" sz="900" b="0" dirty="0"/>
                            <a:t>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900" b="0"/>
                            <a:t>-1.092 @ x/c ≈ 0.0104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967883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ko-KR" sz="900" b="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900" b="0" dirty="0"/>
                            <a:t>) </a:t>
                          </a:r>
                          <a:r>
                            <a:rPr lang="ko-KR" altLang="en-US" sz="900" b="0" dirty="0"/>
                            <a:t>최대</a:t>
                          </a:r>
                          <a:r>
                            <a:rPr lang="en-US" altLang="ko-KR" sz="900" b="0" dirty="0"/>
                            <a:t>(</a:t>
                          </a:r>
                          <a:r>
                            <a:rPr lang="ko-KR" altLang="en-US" sz="900" b="0" dirty="0"/>
                            <a:t>하면 정체 근처</a:t>
                          </a:r>
                          <a:r>
                            <a:rPr lang="en-US" altLang="ko-KR" sz="900" b="0" dirty="0"/>
                            <a:t>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900" b="0"/>
                            <a:t>+1.457 @ x/c ≈ 0.00129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928242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선단 평균 </a:t>
                          </a:r>
                          <a:r>
                            <a:rPr lang="en-US" altLang="ko-KR" sz="900" b="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900" b="0" dirty="0"/>
                            <a:t>) (</a:t>
                          </a:r>
                          <a:r>
                            <a:rPr lang="ko-KR" altLang="en-US" sz="900" b="0" dirty="0"/>
                            <a:t>가장 가까운 </a:t>
                          </a:r>
                          <a:r>
                            <a:rPr lang="en-US" altLang="ko-KR" sz="900" b="0" dirty="0"/>
                            <a:t>5</a:t>
                          </a:r>
                          <a:r>
                            <a:rPr lang="ko-KR" altLang="en-US" sz="900" b="0" dirty="0"/>
                            <a:t>점</a:t>
                          </a:r>
                          <a:r>
                            <a:rPr lang="en-US" altLang="ko-KR" sz="900" b="0" dirty="0"/>
                            <a:t>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ko-KR" sz="900" b="0" dirty="0"/>
                            <a:t>+0.628</a:t>
                          </a:r>
                          <a:endParaRPr lang="ko-KR" altLang="en-US" sz="900" b="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08497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 err="1"/>
                            <a:t>후연</a:t>
                          </a:r>
                          <a:r>
                            <a:rPr lang="ko-KR" altLang="en-US" sz="900" b="0" dirty="0"/>
                            <a:t> 평균 </a:t>
                          </a:r>
                          <a:r>
                            <a:rPr lang="en-US" altLang="ko-KR" sz="900" b="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900" b="0" dirty="0"/>
                            <a:t>) (</a:t>
                          </a:r>
                          <a:r>
                            <a:rPr lang="ko-KR" altLang="en-US" sz="900" b="0" dirty="0"/>
                            <a:t>가장 가까운 </a:t>
                          </a:r>
                          <a:r>
                            <a:rPr lang="en-US" altLang="ko-KR" sz="900" b="0" dirty="0"/>
                            <a:t>5</a:t>
                          </a:r>
                          <a:r>
                            <a:rPr lang="ko-KR" altLang="en-US" sz="900" b="0" dirty="0"/>
                            <a:t>점</a:t>
                          </a:r>
                          <a:r>
                            <a:rPr lang="en-US" altLang="ko-KR" sz="900" b="0" dirty="0"/>
                            <a:t>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ko-KR" sz="900" b="0" dirty="0"/>
                            <a:t>+0.036</a:t>
                          </a:r>
                          <a:endParaRPr lang="ko-KR" altLang="en-US" sz="900" b="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75233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상면 평균</a:t>
                          </a:r>
                          <a:r>
                            <a:rPr lang="en-US" altLang="ko-KR" sz="900" b="0" dirty="0"/>
                            <a:t>/</a:t>
                          </a:r>
                          <a:r>
                            <a:rPr lang="ko-KR" altLang="en-US" sz="900" b="0" dirty="0"/>
                            <a:t>표준편차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da-DK" sz="900" b="0" dirty="0"/>
                            <a:t>(bar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da-DK" sz="900" b="0" dirty="0"/>
                            <a:t>) = -0.505, (\sigma)=0.373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869490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하면 평균</a:t>
                          </a:r>
                          <a:r>
                            <a:rPr lang="en-US" altLang="ko-KR" sz="900" b="0" dirty="0"/>
                            <a:t>/</a:t>
                          </a:r>
                          <a:r>
                            <a:rPr lang="ko-KR" altLang="en-US" sz="900" b="0" dirty="0"/>
                            <a:t>표준편차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da-DK" sz="900" b="0" dirty="0"/>
                            <a:t>(bar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da-DK" sz="900" b="0" dirty="0"/>
                            <a:t>) = +0.322, (\sigma)=0.481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8182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전체 평균</a:t>
                          </a:r>
                          <a:r>
                            <a:rPr lang="en-US" altLang="ko-KR" sz="900" b="0" dirty="0"/>
                            <a:t>/</a:t>
                          </a:r>
                          <a:r>
                            <a:rPr lang="ko-KR" altLang="en-US" sz="900" b="0" dirty="0"/>
                            <a:t>중앙값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900" b="0" dirty="0"/>
                            <a:t>(bar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 b="0" dirty="0"/>
                            <a:t>) = -0.117, </a:t>
                          </a:r>
                          <a:r>
                            <a:rPr lang="ko-KR" altLang="en-US" sz="900" b="0" dirty="0"/>
                            <a:t>중앙값 </a:t>
                          </a:r>
                          <a:r>
                            <a:rPr lang="en-US" altLang="ko-KR" sz="900" b="0" dirty="0"/>
                            <a:t>-0.138</a:t>
                          </a:r>
                          <a:endParaRPr lang="ko-KR" altLang="en-US" sz="900" b="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31072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적분 추정 양력계수 </a:t>
                          </a:r>
                          <a:r>
                            <a:rPr lang="en-US" altLang="ko-KR" sz="900" b="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9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900" b="0" dirty="0"/>
                            <a:t>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≈ </a:t>
                          </a:r>
                          <a:r>
                            <a:rPr lang="en-US" altLang="ko-KR" sz="900" b="0" dirty="0"/>
                            <a:t>0.35</a:t>
                          </a:r>
                          <a:r>
                            <a:rPr lang="ko-KR" altLang="en-US" sz="900" b="0" dirty="0"/>
                            <a:t> </a:t>
                          </a:r>
                          <a:r>
                            <a:rPr lang="en-US" altLang="ko-KR" sz="900" b="0" dirty="0"/>
                            <a:t>(40</a:t>
                          </a:r>
                          <a:r>
                            <a:rPr lang="ko-KR" altLang="en-US" sz="900" b="0" dirty="0"/>
                            <a:t>분할 이산적분</a:t>
                          </a:r>
                          <a:r>
                            <a:rPr lang="en-US" altLang="ko-KR" sz="900" b="0" dirty="0"/>
                            <a:t>, </a:t>
                          </a:r>
                          <a:r>
                            <a:rPr lang="ko-KR" altLang="en-US" sz="900" b="0" dirty="0"/>
                            <a:t>유효 </a:t>
                          </a:r>
                          <a:r>
                            <a:rPr lang="en-US" altLang="ko-KR" sz="900" b="0" dirty="0"/>
                            <a:t>bin=35)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79946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F0D48EAB-D129-FC7D-1AE1-EC7E7E222F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260686"/>
                  </p:ext>
                </p:extLst>
              </p:nvPr>
            </p:nvGraphicFramePr>
            <p:xfrm>
              <a:off x="128405" y="1331569"/>
              <a:ext cx="5222590" cy="2316480"/>
            </p:xfrm>
            <a:graphic>
              <a:graphicData uri="http://schemas.openxmlformats.org/drawingml/2006/table">
                <a:tbl>
                  <a:tblPr/>
                  <a:tblGrid>
                    <a:gridCol w="1889506">
                      <a:extLst>
                        <a:ext uri="{9D8B030D-6E8A-4147-A177-3AD203B41FA5}">
                          <a16:colId xmlns:a16="http://schemas.microsoft.com/office/drawing/2014/main" val="148080658"/>
                        </a:ext>
                      </a:extLst>
                    </a:gridCol>
                    <a:gridCol w="3333084">
                      <a:extLst>
                        <a:ext uri="{9D8B030D-6E8A-4147-A177-3AD203B41FA5}">
                          <a16:colId xmlns:a16="http://schemas.microsoft.com/office/drawing/2014/main" val="1933807093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100" b="1" dirty="0"/>
                            <a:t>항목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100" b="1" dirty="0"/>
                            <a:t>값</a:t>
                          </a:r>
                          <a:r>
                            <a:rPr lang="en-US" altLang="ko-KR" sz="1100" b="1" dirty="0"/>
                            <a:t>(</a:t>
                          </a:r>
                          <a:r>
                            <a:rPr lang="ko-KR" altLang="en-US" sz="1100" b="1" dirty="0"/>
                            <a:t>또는 관찰</a:t>
                          </a:r>
                          <a:r>
                            <a:rPr lang="en-US" altLang="ko-KR" sz="1100" b="1" dirty="0"/>
                            <a:t>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202344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데이터 개수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ko-KR" sz="900" b="0"/>
                            <a:t>157 pts (</a:t>
                          </a:r>
                          <a:r>
                            <a:rPr lang="ko-KR" altLang="en-US" sz="900" b="0"/>
                            <a:t>상면 </a:t>
                          </a:r>
                          <a:r>
                            <a:rPr lang="en-US" altLang="ko-KR" sz="900" b="0"/>
                            <a:t>83, </a:t>
                          </a:r>
                          <a:r>
                            <a:rPr lang="ko-KR" altLang="en-US" sz="900" b="0"/>
                            <a:t>하면 </a:t>
                          </a:r>
                          <a:r>
                            <a:rPr lang="en-US" altLang="ko-KR" sz="900" b="0"/>
                            <a:t>73)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738687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7"/>
                          <a:stretch>
                            <a:fillRect t="-210526" r="-176452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900" b="0"/>
                            <a:t>-1.092 @ x/c ≈ 0.0104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96788326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7"/>
                          <a:stretch>
                            <a:fillRect t="-318919" r="-176452" b="-6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900" b="0"/>
                            <a:t>+1.457 @ x/c ≈ 0.00129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928242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7"/>
                          <a:stretch>
                            <a:fillRect t="-407895" r="-176452" b="-5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ko-KR" sz="900" b="0" dirty="0"/>
                            <a:t>+0.628</a:t>
                          </a:r>
                          <a:endParaRPr lang="ko-KR" altLang="en-US" sz="900" b="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084974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7"/>
                          <a:stretch>
                            <a:fillRect t="-507895" r="-176452" b="-4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ko-KR" sz="900" b="0" dirty="0"/>
                            <a:t>+0.036</a:t>
                          </a:r>
                          <a:endParaRPr lang="ko-KR" altLang="en-US" sz="900" b="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752338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상면 평균</a:t>
                          </a:r>
                          <a:r>
                            <a:rPr lang="en-US" altLang="ko-KR" sz="900" b="0" dirty="0"/>
                            <a:t>/</a:t>
                          </a:r>
                          <a:r>
                            <a:rPr lang="ko-KR" altLang="en-US" sz="900" b="0" dirty="0"/>
                            <a:t>표준편차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7"/>
                          <a:stretch>
                            <a:fillRect l="-56673" t="-624324" b="-31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694906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하면 평균</a:t>
                          </a:r>
                          <a:r>
                            <a:rPr lang="en-US" altLang="ko-KR" sz="900" b="0" dirty="0"/>
                            <a:t>/</a:t>
                          </a:r>
                          <a:r>
                            <a:rPr lang="ko-KR" altLang="en-US" sz="900" b="0" dirty="0"/>
                            <a:t>표준편차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7"/>
                          <a:stretch>
                            <a:fillRect l="-56673" t="-705263" b="-2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818201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전체 평균</a:t>
                          </a:r>
                          <a:r>
                            <a:rPr lang="en-US" altLang="ko-KR" sz="900" b="0" dirty="0"/>
                            <a:t>/</a:t>
                          </a:r>
                          <a:r>
                            <a:rPr lang="ko-KR" altLang="en-US" sz="900" b="0" dirty="0"/>
                            <a:t>중앙값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7"/>
                          <a:stretch>
                            <a:fillRect l="-56673" t="-827027" b="-110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310723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7"/>
                          <a:stretch>
                            <a:fillRect t="-902632" r="-176452" b="-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900" b="0" dirty="0"/>
                            <a:t>≈ </a:t>
                          </a:r>
                          <a:r>
                            <a:rPr lang="en-US" altLang="ko-KR" sz="900" b="0" dirty="0"/>
                            <a:t>0.35</a:t>
                          </a:r>
                          <a:r>
                            <a:rPr lang="ko-KR" altLang="en-US" sz="900" b="0" dirty="0"/>
                            <a:t> </a:t>
                          </a:r>
                          <a:r>
                            <a:rPr lang="en-US" altLang="ko-KR" sz="900" b="0" dirty="0"/>
                            <a:t>(40</a:t>
                          </a:r>
                          <a:r>
                            <a:rPr lang="ko-KR" altLang="en-US" sz="900" b="0" dirty="0"/>
                            <a:t>분할 이산적분</a:t>
                          </a:r>
                          <a:r>
                            <a:rPr lang="en-US" altLang="ko-KR" sz="900" b="0" dirty="0"/>
                            <a:t>, </a:t>
                          </a:r>
                          <a:r>
                            <a:rPr lang="ko-KR" altLang="en-US" sz="900" b="0" dirty="0"/>
                            <a:t>유효 </a:t>
                          </a:r>
                          <a:r>
                            <a:rPr lang="en-US" altLang="ko-KR" sz="900" b="0" dirty="0"/>
                            <a:t>bin=35)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799464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C5D3A6-DC36-8B2A-00A2-5FC367B79D94}"/>
              </a:ext>
            </a:extLst>
          </p:cNvPr>
          <p:cNvGrpSpPr/>
          <p:nvPr/>
        </p:nvGrpSpPr>
        <p:grpSpPr>
          <a:xfrm>
            <a:off x="5125565" y="1274197"/>
            <a:ext cx="4750296" cy="2145076"/>
            <a:chOff x="4996205" y="1231419"/>
            <a:chExt cx="5477639" cy="247352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F037EC9-7359-69A8-4F5C-19287D338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96205" y="1361462"/>
              <a:ext cx="5477639" cy="234347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09EE516-D6F0-1979-892B-69FB80EF5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54686" y="1231419"/>
              <a:ext cx="419158" cy="342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274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F5C87-CD68-6D8B-4324-DB37073F8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4367256-8384-CA88-AE0C-947AB2C43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296292"/>
              </p:ext>
            </p:extLst>
          </p:nvPr>
        </p:nvGraphicFramePr>
        <p:xfrm>
          <a:off x="122519" y="3598586"/>
          <a:ext cx="8661724" cy="1410446"/>
        </p:xfrm>
        <a:graphic>
          <a:graphicData uri="http://schemas.openxmlformats.org/drawingml/2006/table">
            <a:tbl>
              <a:tblPr/>
              <a:tblGrid>
                <a:gridCol w="1521001">
                  <a:extLst>
                    <a:ext uri="{9D8B030D-6E8A-4147-A177-3AD203B41FA5}">
                      <a16:colId xmlns:a16="http://schemas.microsoft.com/office/drawing/2014/main" val="2305878717"/>
                    </a:ext>
                  </a:extLst>
                </a:gridCol>
                <a:gridCol w="7140723">
                  <a:extLst>
                    <a:ext uri="{9D8B030D-6E8A-4147-A177-3AD203B41FA5}">
                      <a16:colId xmlns:a16="http://schemas.microsoft.com/office/drawing/2014/main" val="1317886726"/>
                    </a:ext>
                  </a:extLst>
                </a:gridCol>
              </a:tblGrid>
              <a:tr h="2485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/>
                        <a:t>항목</a:t>
                      </a:r>
                    </a:p>
                  </a:txBody>
                  <a:tcPr marL="80732" marR="80732" marT="40365" marB="403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 dirty="0"/>
                        <a:t>결과</a:t>
                      </a:r>
                    </a:p>
                  </a:txBody>
                  <a:tcPr marL="80732" marR="80732" marT="40365" marB="403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051405"/>
                  </a:ext>
                </a:extLst>
              </a:tr>
              <a:tr h="2485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/>
                        <a:t>기준 </a:t>
                      </a:r>
                      <a:r>
                        <a:rPr lang="en-US" sz="1100"/>
                        <a:t>AOA (0°)</a:t>
                      </a:r>
                    </a:p>
                  </a:txBody>
                  <a:tcPr marL="80732" marR="80732" marT="40365" marB="403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/>
                        <a:t>모델 및 격자 정확성 검증 완료</a:t>
                      </a:r>
                    </a:p>
                  </a:txBody>
                  <a:tcPr marL="80732" marR="80732" marT="40365" marB="403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2124269"/>
                  </a:ext>
                </a:extLst>
              </a:tr>
              <a:tr h="2485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/>
                        <a:t>양력 증가 </a:t>
                      </a:r>
                      <a:r>
                        <a:rPr lang="en-US" sz="1100"/>
                        <a:t>AOA (10°)</a:t>
                      </a:r>
                    </a:p>
                  </a:txBody>
                  <a:tcPr marL="80732" marR="80732" marT="40365" marB="403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/>
                        <a:t>정상적 흡입 피크 </a:t>
                      </a:r>
                      <a:r>
                        <a:rPr lang="en-US" altLang="ko-KR" sz="1100"/>
                        <a:t>+ </a:t>
                      </a:r>
                      <a:r>
                        <a:rPr lang="ko-KR" altLang="en-US" sz="1100"/>
                        <a:t>자연 전이 거동 확인</a:t>
                      </a:r>
                    </a:p>
                  </a:txBody>
                  <a:tcPr marL="80732" marR="80732" marT="40365" marB="403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738649"/>
                  </a:ext>
                </a:extLst>
              </a:tr>
              <a:tr h="2485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Stall </a:t>
                      </a:r>
                      <a:r>
                        <a:rPr lang="ko-KR" altLang="en-US" sz="1100"/>
                        <a:t>임박 </a:t>
                      </a:r>
                      <a:r>
                        <a:rPr lang="en-US" sz="1100"/>
                        <a:t>AOA (15°)</a:t>
                      </a:r>
                    </a:p>
                  </a:txBody>
                  <a:tcPr marL="80732" marR="80732" marT="40365" marB="403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/>
                        <a:t>경계층 분리 시작</a:t>
                      </a:r>
                      <a:r>
                        <a:rPr lang="en-US" altLang="ko-KR" sz="1100"/>
                        <a:t>, steady </a:t>
                      </a:r>
                      <a:r>
                        <a:rPr lang="ko-KR" altLang="en-US" sz="1100"/>
                        <a:t>해석 한계 노출</a:t>
                      </a:r>
                    </a:p>
                  </a:txBody>
                  <a:tcPr marL="80732" marR="80732" marT="40365" marB="403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477373"/>
                  </a:ext>
                </a:extLst>
              </a:tr>
              <a:tr h="4163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 dirty="0"/>
                        <a:t>최종 판단</a:t>
                      </a:r>
                    </a:p>
                  </a:txBody>
                  <a:tcPr marL="80732" marR="80732" marT="40365" marB="403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/>
                        <a:t>해석 결과가 </a:t>
                      </a:r>
                      <a:r>
                        <a:rPr lang="en-US" altLang="ko-KR" sz="1050" dirty="0"/>
                        <a:t>NASA </a:t>
                      </a:r>
                      <a:r>
                        <a:rPr lang="ko-KR" altLang="en-US" sz="1050" dirty="0"/>
                        <a:t>기준 결과와 정상적 상관관계 보이며</a:t>
                      </a:r>
                      <a:r>
                        <a:rPr lang="en-US" altLang="ko-KR" sz="1050" dirty="0"/>
                        <a:t>, AOA </a:t>
                      </a:r>
                      <a:r>
                        <a:rPr lang="ko-KR" altLang="en-US" sz="1050" dirty="0"/>
                        <a:t>증가에 따른 유동 거동이 물리적으로 타당하게 재현됨</a:t>
                      </a:r>
                      <a:endParaRPr lang="en-US" altLang="ko-KR" sz="1050" dirty="0"/>
                    </a:p>
                  </a:txBody>
                  <a:tcPr marL="80732" marR="80732" marT="40365" marB="403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03672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제목 2">
                <a:extLst>
                  <a:ext uri="{FF2B5EF4-FFF2-40B4-BE49-F238E27FC236}">
                    <a16:creationId xmlns:a16="http://schemas.microsoft.com/office/drawing/2014/main" id="{B848404D-2B09-9D85-CAD5-62EEA8BF4C2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lvl="0">
                  <a:defRPr/>
                </a:pPr>
                <a:r>
                  <a:rPr lang="en-US" altLang="ko-KR" dirty="0">
                    <a:solidFill>
                      <a:srgbClr val="FFFFFF"/>
                    </a:solidFill>
                  </a:rPr>
                  <a:t>2. </a:t>
                </a:r>
                <a:r>
                  <a:rPr lang="en-US" altLang="ko-KR" dirty="0"/>
                  <a:t>AOA</a:t>
                </a:r>
                <a:r>
                  <a:rPr lang="ko-KR" altLang="en-US" dirty="0"/>
                  <a:t>에 따른 </a:t>
                </a:r>
                <a:r>
                  <a:rPr lang="ko-KR" altLang="en-US" dirty="0">
                    <a:solidFill>
                      <a:srgbClr val="FFFFFF"/>
                    </a:solidFill>
                  </a:rPr>
                  <a:t>해석 결과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비</m:t>
                    </m:r>
                  </m:oMath>
                </a14:m>
                <a:r>
                  <a:rPr lang="ko-KR" altLang="en-US" dirty="0">
                    <a:solidFill>
                      <a:srgbClr val="FFFFFF"/>
                    </a:solidFill>
                  </a:rPr>
                  <a:t>교 </a:t>
                </a:r>
                <a:r>
                  <a:rPr lang="en-US" altLang="ko-KR" dirty="0"/>
                  <a:t>[NACA 4412]</a:t>
                </a:r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제목 2">
                <a:extLst>
                  <a:ext uri="{FF2B5EF4-FFF2-40B4-BE49-F238E27FC236}">
                    <a16:creationId xmlns:a16="http://schemas.microsoft.com/office/drawing/2014/main" id="{B848404D-2B09-9D85-CAD5-62EEA8BF4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866" b="-163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E17223F7-99D3-D9D2-DF51-8B6ECA560CBF}"/>
              </a:ext>
            </a:extLst>
          </p:cNvPr>
          <p:cNvGrpSpPr/>
          <p:nvPr/>
        </p:nvGrpSpPr>
        <p:grpSpPr>
          <a:xfrm>
            <a:off x="8784243" y="666144"/>
            <a:ext cx="3326696" cy="2122535"/>
            <a:chOff x="8784243" y="666144"/>
            <a:chExt cx="3326696" cy="212253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73EF21C-ECF8-E8A0-9848-2A2F092D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784243" y="666144"/>
              <a:ext cx="3183865" cy="19129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ACB47A-90D2-B9F2-3CC1-E7E2B3F3EA99}"/>
                </a:ext>
              </a:extLst>
            </p:cNvPr>
            <p:cNvSpPr txBox="1"/>
            <p:nvPr/>
          </p:nvSpPr>
          <p:spPr>
            <a:xfrm>
              <a:off x="10668637" y="2557847"/>
              <a:ext cx="14423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Fig. 15 CP/(x/c) result</a:t>
              </a:r>
              <a:endParaRPr lang="ko-KR" altLang="en-US" sz="9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2F70D53-02BE-2024-D687-CE2DDFE54DD7}"/>
              </a:ext>
            </a:extLst>
          </p:cNvPr>
          <p:cNvSpPr txBox="1"/>
          <p:nvPr/>
        </p:nvSpPr>
        <p:spPr>
          <a:xfrm>
            <a:off x="256585" y="645699"/>
            <a:ext cx="7350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2000" dirty="0"/>
              <a:t>해석 결과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0C7307-A6D9-220F-37E8-06BB62ADF80E}"/>
              </a:ext>
            </a:extLst>
          </p:cNvPr>
          <p:cNvSpPr txBox="1"/>
          <p:nvPr/>
        </p:nvSpPr>
        <p:spPr>
          <a:xfrm>
            <a:off x="69486" y="5038664"/>
            <a:ext cx="34004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본 해석은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Open AI, Chat GPT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의 도움을 받아 해석되었습니다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5C73699-FBE4-14CC-CE18-16A3F9F6F772}"/>
              </a:ext>
            </a:extLst>
          </p:cNvPr>
          <p:cNvGrpSpPr/>
          <p:nvPr/>
        </p:nvGrpSpPr>
        <p:grpSpPr>
          <a:xfrm>
            <a:off x="8858037" y="2788679"/>
            <a:ext cx="3211444" cy="2007119"/>
            <a:chOff x="8858037" y="2788679"/>
            <a:chExt cx="3211444" cy="200711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A5588D6-F537-FEC1-6A79-00157490A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858037" y="2788679"/>
              <a:ext cx="3036278" cy="182429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038D19-A76F-78D8-7444-6877931503D0}"/>
                </a:ext>
              </a:extLst>
            </p:cNvPr>
            <p:cNvSpPr txBox="1"/>
            <p:nvPr/>
          </p:nvSpPr>
          <p:spPr>
            <a:xfrm>
              <a:off x="10627179" y="4564966"/>
              <a:ext cx="14423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Fig. 16 CP/(x/c) result</a:t>
              </a:r>
              <a:endParaRPr lang="ko-KR" altLang="en-US" sz="9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BCE016-142C-9B1A-40A3-B5D71D6404D5}"/>
              </a:ext>
            </a:extLst>
          </p:cNvPr>
          <p:cNvGrpSpPr/>
          <p:nvPr/>
        </p:nvGrpSpPr>
        <p:grpSpPr>
          <a:xfrm>
            <a:off x="8858036" y="4822539"/>
            <a:ext cx="3211445" cy="2033860"/>
            <a:chOff x="8858036" y="4822539"/>
            <a:chExt cx="3211445" cy="203386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EBD37A3-89EC-977C-AD52-2D21BC3A1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858036" y="4822539"/>
              <a:ext cx="3036278" cy="182429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F382B5-F765-1D4B-2C58-5D1D133E08F3}"/>
                </a:ext>
              </a:extLst>
            </p:cNvPr>
            <p:cNvSpPr txBox="1"/>
            <p:nvPr/>
          </p:nvSpPr>
          <p:spPr>
            <a:xfrm>
              <a:off x="10627179" y="6625567"/>
              <a:ext cx="14423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Fig. 17 CP/(x/c) result</a:t>
              </a:r>
              <a:endParaRPr lang="ko-KR" altLang="en-US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D537DBD-0B3B-34BE-2118-F1F6137A28BA}"/>
              </a:ext>
            </a:extLst>
          </p:cNvPr>
          <p:cNvSpPr txBox="1"/>
          <p:nvPr/>
        </p:nvSpPr>
        <p:spPr>
          <a:xfrm>
            <a:off x="256585" y="3338122"/>
            <a:ext cx="8147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해석 결과 요약</a:t>
            </a:r>
            <a:endParaRPr lang="ko-KR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709C227-0063-ADB5-E028-30BD4BD73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265216"/>
              </p:ext>
            </p:extLst>
          </p:nvPr>
        </p:nvGraphicFramePr>
        <p:xfrm>
          <a:off x="297685" y="1149879"/>
          <a:ext cx="7875356" cy="2045070"/>
        </p:xfrm>
        <a:graphic>
          <a:graphicData uri="http://schemas.openxmlformats.org/drawingml/2006/table">
            <a:tbl>
              <a:tblPr/>
              <a:tblGrid>
                <a:gridCol w="1968839">
                  <a:extLst>
                    <a:ext uri="{9D8B030D-6E8A-4147-A177-3AD203B41FA5}">
                      <a16:colId xmlns:a16="http://schemas.microsoft.com/office/drawing/2014/main" val="309255488"/>
                    </a:ext>
                  </a:extLst>
                </a:gridCol>
                <a:gridCol w="1968839">
                  <a:extLst>
                    <a:ext uri="{9D8B030D-6E8A-4147-A177-3AD203B41FA5}">
                      <a16:colId xmlns:a16="http://schemas.microsoft.com/office/drawing/2014/main" val="3147049948"/>
                    </a:ext>
                  </a:extLst>
                </a:gridCol>
                <a:gridCol w="1968839">
                  <a:extLst>
                    <a:ext uri="{9D8B030D-6E8A-4147-A177-3AD203B41FA5}">
                      <a16:colId xmlns:a16="http://schemas.microsoft.com/office/drawing/2014/main" val="3784600106"/>
                    </a:ext>
                  </a:extLst>
                </a:gridCol>
                <a:gridCol w="1968839">
                  <a:extLst>
                    <a:ext uri="{9D8B030D-6E8A-4147-A177-3AD203B41FA5}">
                      <a16:colId xmlns:a16="http://schemas.microsoft.com/office/drawing/2014/main" val="2141373483"/>
                    </a:ext>
                  </a:extLst>
                </a:gridCol>
              </a:tblGrid>
              <a:tr h="210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1" dirty="0"/>
                        <a:t>구분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/>
                        <a:t>AOA = 0°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/>
                        <a:t>AOA = 10°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/>
                        <a:t>AOA = 15°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704551"/>
                  </a:ext>
                </a:extLst>
              </a:tr>
              <a:tr h="3531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유동 특성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정상 부착 유동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·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하 면 대칭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Cp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분포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상면 흡입 피크 발생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가속 두드러짐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상면 피크 심화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후방 압력 회복 지연 → 부분 박리 징후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343885"/>
                  </a:ext>
                </a:extLst>
              </a:tr>
              <a:tr h="210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압력 분포 특징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Cp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곡선 매끄럽고 대칭적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전연부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강한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음압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피크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Cp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329536"/>
                  </a:ext>
                </a:extLst>
              </a:tr>
              <a:tr h="3531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수렴 상태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정상 수렴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일부 잔차 진동 발생 </a:t>
                      </a:r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(steady </a:t>
                      </a:r>
                      <a:r>
                        <a:rPr lang="ko-KR" altLang="en-US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한계</a:t>
                      </a:r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수렴 불안정</a:t>
                      </a:r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steady </a:t>
                      </a:r>
                      <a:r>
                        <a:rPr lang="ko-KR" altLang="en-US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모델 한계 뚜렷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8600481"/>
                  </a:ext>
                </a:extLst>
              </a:tr>
              <a:tr h="210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NASA </a:t>
                      </a:r>
                      <a:r>
                        <a:rPr lang="ko-KR" altLang="en-US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데이터 비교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거의 일치 </a:t>
                      </a:r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모델 검증 완료</a:t>
                      </a:r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피크 위치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x/c ≈ 0.01–0.05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차이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차이 확대</a:t>
                      </a:r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전형적 </a:t>
                      </a:r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stall </a:t>
                      </a:r>
                      <a:r>
                        <a:rPr lang="ko-KR" altLang="en-US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전조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0750761"/>
                  </a:ext>
                </a:extLst>
              </a:tr>
              <a:tr h="3531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주요 원인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난류모델 정상 작동 </a:t>
                      </a:r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(SA)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자연 전이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경계층 가속 영향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전이 모사 부족 및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steady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모델 한계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223583"/>
                  </a:ext>
                </a:extLst>
              </a:tr>
              <a:tr h="3531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추가 해석 권장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DUAL_TIME_STEPPING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기반 </a:t>
                      </a:r>
                      <a:r>
                        <a:rPr 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Unsteady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해석 필요</a:t>
                      </a:r>
                    </a:p>
                  </a:txBody>
                  <a:tcPr marL="68481" marR="68481" marT="34241" marB="342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93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839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D46B401-4AA6-A204-5749-DB922E683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86" y="628830"/>
            <a:ext cx="6576411" cy="580025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altLang="ko-KR" dirty="0"/>
              <a:t>Python code error </a:t>
            </a:r>
            <a:r>
              <a:rPr lang="ko-KR" altLang="en-US" dirty="0"/>
              <a:t>발생</a:t>
            </a:r>
            <a:endParaRPr lang="en-US" altLang="ko-KR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300" dirty="0"/>
              <a:t>RAE 2822 </a:t>
            </a:r>
            <a:r>
              <a:rPr lang="ko-KR" altLang="en-US" sz="1300" dirty="0"/>
              <a:t>형상을</a:t>
            </a:r>
            <a:r>
              <a:rPr lang="en-US" altLang="ko-KR" sz="1300" dirty="0"/>
              <a:t> python </a:t>
            </a:r>
            <a:r>
              <a:rPr lang="ko-KR" altLang="en-US" sz="1300" dirty="0"/>
              <a:t>을 통한 </a:t>
            </a:r>
            <a:r>
              <a:rPr lang="en-US" altLang="ko-KR" sz="1300" dirty="0"/>
              <a:t>ego </a:t>
            </a:r>
            <a:r>
              <a:rPr lang="ko-KR" altLang="en-US" sz="1300" dirty="0"/>
              <a:t>파일 편집 시</a:t>
            </a:r>
            <a:r>
              <a:rPr lang="en-US" altLang="ko-KR" sz="1300" dirty="0"/>
              <a:t>, </a:t>
            </a:r>
            <a:r>
              <a:rPr lang="ko-KR" altLang="en-US" sz="1300" dirty="0"/>
              <a:t>오류가 없이 </a:t>
            </a:r>
            <a:r>
              <a:rPr lang="en-US" altLang="ko-KR" sz="1300" dirty="0"/>
              <a:t>airfoil</a:t>
            </a:r>
            <a:r>
              <a:rPr lang="ko-KR" altLang="en-US" sz="1300" dirty="0"/>
              <a:t>이        안정적으로 출력 되었지만</a:t>
            </a:r>
            <a:r>
              <a:rPr lang="en-US" altLang="ko-KR" sz="1300" dirty="0"/>
              <a:t>, NACA 4412</a:t>
            </a:r>
            <a:r>
              <a:rPr lang="ko-KR" altLang="en-US" sz="1300" dirty="0"/>
              <a:t>에 적용 시 </a:t>
            </a:r>
            <a:r>
              <a:rPr lang="en-US" altLang="ko-KR" sz="1300" dirty="0"/>
              <a:t>Fig. 18</a:t>
            </a:r>
            <a:r>
              <a:rPr lang="ko-KR" altLang="en-US" sz="1300" dirty="0"/>
              <a:t>과 같이 </a:t>
            </a:r>
            <a:r>
              <a:rPr lang="en-US" altLang="ko-KR" sz="1300" dirty="0"/>
              <a:t>LE</a:t>
            </a:r>
            <a:r>
              <a:rPr lang="ko-KR" altLang="en-US" sz="1300" dirty="0"/>
              <a:t>와 </a:t>
            </a:r>
            <a:r>
              <a:rPr lang="en-US" altLang="ko-KR" sz="1300" dirty="0"/>
              <a:t>TE</a:t>
            </a:r>
            <a:r>
              <a:rPr lang="ko-KR" altLang="en-US" sz="1300" dirty="0"/>
              <a:t>의 점이 꼬이는 현상이 발생함</a:t>
            </a:r>
            <a:r>
              <a:rPr lang="en-US" altLang="ko-KR" sz="1300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sz="1300" dirty="0"/>
              <a:t>이에</a:t>
            </a:r>
            <a:r>
              <a:rPr lang="en-US" altLang="ko-KR" sz="1300" dirty="0"/>
              <a:t>, Python code</a:t>
            </a:r>
            <a:r>
              <a:rPr lang="ko-KR" altLang="en-US" sz="1300" dirty="0"/>
              <a:t>를 자체적으로 수정하여 형상을 도출하였지만 </a:t>
            </a:r>
            <a:r>
              <a:rPr lang="en-US" altLang="ko-KR" sz="1300" dirty="0"/>
              <a:t>4412</a:t>
            </a:r>
            <a:r>
              <a:rPr lang="ko-KR" altLang="en-US" sz="1300" dirty="0"/>
              <a:t>의 </a:t>
            </a:r>
            <a:r>
              <a:rPr lang="en-US" altLang="ko-KR" sz="1300" dirty="0"/>
              <a:t>Point</a:t>
            </a:r>
            <a:r>
              <a:rPr lang="ko-KR" altLang="en-US" sz="1300" dirty="0"/>
              <a:t>의 부족으로 인하여 </a:t>
            </a:r>
            <a:r>
              <a:rPr lang="en-US" altLang="ko-KR" sz="1300" dirty="0"/>
              <a:t>LE</a:t>
            </a:r>
            <a:r>
              <a:rPr lang="ko-KR" altLang="en-US" sz="1300" dirty="0"/>
              <a:t>부분은 뾰족한 각이 생겼으며</a:t>
            </a:r>
            <a:r>
              <a:rPr lang="en-US" altLang="ko-KR" sz="1300" dirty="0"/>
              <a:t>, TE</a:t>
            </a:r>
            <a:r>
              <a:rPr lang="ko-KR" altLang="en-US" sz="1300" dirty="0"/>
              <a:t>부분은 끊어진 부분이 발생함</a:t>
            </a:r>
            <a:r>
              <a:rPr lang="en-US" altLang="ko-KR" sz="1300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altLang="ko-KR" sz="13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ko-KR" altLang="en-US" dirty="0"/>
              <a:t>해결 방법</a:t>
            </a:r>
            <a:endParaRPr lang="en-US" altLang="ko-KR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sz="1300" dirty="0"/>
              <a:t>추가적인 </a:t>
            </a:r>
            <a:r>
              <a:rPr lang="en-US" altLang="ko-KR" sz="1300" dirty="0"/>
              <a:t>python </a:t>
            </a:r>
            <a:r>
              <a:rPr lang="ko-KR" altLang="en-US" sz="1300" dirty="0"/>
              <a:t>수정을 통해 최대한 유사한 점을 만들었지만 </a:t>
            </a:r>
            <a:r>
              <a:rPr lang="en-US" altLang="ko-KR" sz="1300" dirty="0"/>
              <a:t>airfoil </a:t>
            </a:r>
            <a:r>
              <a:rPr lang="ko-KR" altLang="en-US" sz="1300" dirty="0"/>
              <a:t>형상으로   부적합 하다는 판단 하에 임의의 점을 추가해 최대한 유사한 형상을 도출</a:t>
            </a:r>
            <a:endParaRPr lang="en-US" altLang="ko-KR" sz="1300" dirty="0"/>
          </a:p>
          <a:p>
            <a:pPr algn="just">
              <a:buFont typeface="Arial" panose="020B0604020202020204" pitchFamily="34" charset="0"/>
              <a:buChar char="•"/>
            </a:pPr>
            <a:endParaRPr lang="en-US" altLang="ko-KR" sz="13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ko-KR" altLang="en-US" dirty="0"/>
              <a:t>한계점</a:t>
            </a:r>
            <a:endParaRPr lang="en-US" altLang="ko-KR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sz="1300" dirty="0"/>
              <a:t>임의의 점을 통해 구해진 값은 해석 결과에 부정적인 영향을 주며 오차율을 높이는 결과를 초래할 수 있음</a:t>
            </a:r>
            <a:endParaRPr lang="en-US" altLang="ko-KR" sz="13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300" dirty="0"/>
              <a:t>LE</a:t>
            </a:r>
            <a:r>
              <a:rPr lang="ko-KR" altLang="en-US" sz="1300" dirty="0"/>
              <a:t> 부근 곡선은 완벽한 곡선형을 만들 수 없어</a:t>
            </a:r>
            <a:r>
              <a:rPr lang="en-US" altLang="ko-KR" sz="1300" dirty="0"/>
              <a:t>, Fig.20 </a:t>
            </a:r>
            <a:r>
              <a:rPr lang="ko-KR" altLang="en-US" sz="1300" dirty="0"/>
              <a:t>과 같이 </a:t>
            </a:r>
            <a:r>
              <a:rPr lang="en-US" altLang="ko-KR" sz="1300" dirty="0"/>
              <a:t>LE </a:t>
            </a:r>
            <a:r>
              <a:rPr lang="ko-KR" altLang="en-US" sz="1300" dirty="0"/>
              <a:t>부근에 뾰족한  형태의 </a:t>
            </a:r>
            <a:r>
              <a:rPr lang="en-US" altLang="ko-KR" sz="1300" dirty="0"/>
              <a:t>Pressure Line</a:t>
            </a:r>
            <a:r>
              <a:rPr lang="ko-KR" altLang="en-US" sz="1300" dirty="0"/>
              <a:t>이 형성됨을 볼 수 있음  </a:t>
            </a:r>
            <a:endParaRPr lang="en-US" altLang="ko-KR" sz="13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sz="1300" dirty="0"/>
              <a:t>자체적으로 수정한 </a:t>
            </a:r>
            <a:r>
              <a:rPr lang="en-US" altLang="ko-KR" sz="1300" dirty="0"/>
              <a:t>Python code</a:t>
            </a:r>
            <a:r>
              <a:rPr lang="ko-KR" altLang="en-US" sz="1300" dirty="0"/>
              <a:t>가 공인되지 않아 오차를 발생시킬 여지가 있음</a:t>
            </a:r>
            <a:endParaRPr lang="en-US" altLang="ko-KR" sz="13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3802870-B2B1-FCA6-7179-4572274C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해석 한계점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17966-4A01-84AB-AAB9-8292F28FC263}"/>
              </a:ext>
            </a:extLst>
          </p:cNvPr>
          <p:cNvGrpSpPr/>
          <p:nvPr/>
        </p:nvGrpSpPr>
        <p:grpSpPr>
          <a:xfrm>
            <a:off x="6843860" y="1161411"/>
            <a:ext cx="5057094" cy="1157199"/>
            <a:chOff x="6843860" y="1791879"/>
            <a:chExt cx="5057094" cy="11571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369857D-BAD7-F32B-9EE8-FDE127B88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3860" y="1791879"/>
              <a:ext cx="4951472" cy="87682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DA3412-3677-587F-8653-B669FE1E9D6C}"/>
                </a:ext>
              </a:extLst>
            </p:cNvPr>
            <p:cNvSpPr txBox="1"/>
            <p:nvPr/>
          </p:nvSpPr>
          <p:spPr>
            <a:xfrm>
              <a:off x="9878720" y="2718246"/>
              <a:ext cx="20222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Fig. 18 Python error [Original file] </a:t>
              </a:r>
              <a:endParaRPr lang="ko-KR" altLang="en-US" sz="900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99709F-42A8-B7A8-E9A8-882BAE38C221}"/>
              </a:ext>
            </a:extLst>
          </p:cNvPr>
          <p:cNvGrpSpPr/>
          <p:nvPr/>
        </p:nvGrpSpPr>
        <p:grpSpPr>
          <a:xfrm>
            <a:off x="6843860" y="2803790"/>
            <a:ext cx="5053181" cy="1061511"/>
            <a:chOff x="6847773" y="3312549"/>
            <a:chExt cx="5053181" cy="106151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CA8F4BE-072B-5996-D71B-B4994799B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7773" y="3312549"/>
              <a:ext cx="4947559" cy="83942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636F35-913E-9347-F431-DEED5226AF44}"/>
                </a:ext>
              </a:extLst>
            </p:cNvPr>
            <p:cNvSpPr txBox="1"/>
            <p:nvPr/>
          </p:nvSpPr>
          <p:spPr>
            <a:xfrm>
              <a:off x="9878720" y="4143228"/>
              <a:ext cx="20222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Fig. 19 Python error [fixed]</a:t>
              </a:r>
              <a:endParaRPr lang="ko-KR" altLang="en-US" sz="90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0812323-E0A8-5E54-67A8-E6280DEC11D8}"/>
              </a:ext>
            </a:extLst>
          </p:cNvPr>
          <p:cNvGrpSpPr/>
          <p:nvPr/>
        </p:nvGrpSpPr>
        <p:grpSpPr>
          <a:xfrm>
            <a:off x="6847885" y="4315576"/>
            <a:ext cx="5049156" cy="1381013"/>
            <a:chOff x="6851798" y="4630858"/>
            <a:chExt cx="5049156" cy="138101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41576A6-B2C1-96BE-5D4B-31CB4A4CF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782" b="22782"/>
            <a:stretch/>
          </p:blipFill>
          <p:spPr>
            <a:xfrm>
              <a:off x="6851798" y="4630858"/>
              <a:ext cx="4943534" cy="11242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B4DEDC-0FD1-F447-110F-6DC30B6E9524}"/>
                </a:ext>
              </a:extLst>
            </p:cNvPr>
            <p:cNvSpPr txBox="1"/>
            <p:nvPr/>
          </p:nvSpPr>
          <p:spPr>
            <a:xfrm>
              <a:off x="9878720" y="5781039"/>
              <a:ext cx="20222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Fig. 20 Python error [result]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5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감사합니다</a:t>
            </a:r>
            <a:endParaRPr lang="en-US" altLang="ko-KR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C6FA57-FB52-0B8C-07EF-C79FFADB7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44E15E-8BE1-4DBD-B7B5-0DCD530390E0}" type="slidenum">
              <a:rPr lang="ko-KR" altLang="en-US" smtClean="0">
                <a:solidFill>
                  <a:srgbClr val="4F81BD"/>
                </a:solidFill>
              </a:rPr>
              <a:pPr>
                <a:defRPr/>
              </a:pPr>
              <a:t>9</a:t>
            </a:fld>
            <a:endParaRPr lang="ko-KR" altLang="en-US" dirty="0">
              <a:solidFill>
                <a:srgbClr val="4F81B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F46CF1-6F82-5B02-CD30-C6651012E5E2}"/>
              </a:ext>
            </a:extLst>
          </p:cNvPr>
          <p:cNvSpPr txBox="1"/>
          <p:nvPr/>
        </p:nvSpPr>
        <p:spPr>
          <a:xfrm>
            <a:off x="8050779" y="5990541"/>
            <a:ext cx="4141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자세한 사항은 </a:t>
            </a:r>
            <a:r>
              <a:rPr lang="en-US" altLang="ko-KR" sz="1200" dirty="0"/>
              <a:t>Git hub</a:t>
            </a:r>
            <a:r>
              <a:rPr lang="ko-KR" altLang="en-US" sz="1200" dirty="0"/>
              <a:t>를 참조해 주시면 감사하겠습니다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링크</a:t>
            </a:r>
            <a:r>
              <a:rPr lang="en-US" altLang="ko-KR" sz="1200" dirty="0"/>
              <a:t>:</a:t>
            </a:r>
            <a:r>
              <a:rPr lang="en-US" altLang="ko-KR" sz="1200" dirty="0">
                <a:hlinkClick r:id="rId3"/>
              </a:rPr>
              <a:t>https://github.com/</a:t>
            </a:r>
            <a:r>
              <a:rPr lang="en-US" altLang="ko-KR" sz="1200" dirty="0" err="1">
                <a:hlinkClick r:id="rId3"/>
              </a:rPr>
              <a:t>Bogeuns</a:t>
            </a:r>
            <a:r>
              <a:rPr lang="en-US" altLang="ko-KR" sz="1200" dirty="0">
                <a:hlinkClick r:id="rId3"/>
              </a:rPr>
              <a:t>/</a:t>
            </a:r>
            <a:r>
              <a:rPr lang="en-US" altLang="ko-KR" sz="1200" dirty="0" err="1">
                <a:hlinkClick r:id="rId3"/>
              </a:rPr>
              <a:t>CFD_Class_Lecture.git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1682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74875</TotalTime>
  <Words>1848</Words>
  <Application>Microsoft Office PowerPoint</Application>
  <PresentationFormat>와이드스크린</PresentationFormat>
  <Paragraphs>248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HY견고딕</vt:lpstr>
      <vt:lpstr>맑은 고딕</vt:lpstr>
      <vt:lpstr>Arial</vt:lpstr>
      <vt:lpstr>Calibri</vt:lpstr>
      <vt:lpstr>Cambria Math</vt:lpstr>
      <vt:lpstr>Wingdings</vt:lpstr>
      <vt:lpstr>1_Office 테마</vt:lpstr>
      <vt:lpstr>SU2 보고서 (5주차) RAE 2822, NACA 4412 해석 결과</vt:lpstr>
      <vt:lpstr>1. 해석 격자 조건 [RAE 2822]</vt:lpstr>
      <vt:lpstr>1. 해석 결과 [RAE 2822]</vt:lpstr>
      <vt:lpstr>1. AOA에 따른 해석 결과 비교 [RAE 2822]</vt:lpstr>
      <vt:lpstr>2. 해석 격자 조건 [NACA 4412]</vt:lpstr>
      <vt:lpstr>2. 해석 결과 [NACA 4412]</vt:lpstr>
      <vt:lpstr>2. AOA에 따른 해석 결과 비교 [NACA 4412]</vt:lpstr>
      <vt:lpstr>3. 해석 한계점 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자율비행제어연구실(문정호)</dc:title>
  <dc:creator>CJU</dc:creator>
  <cp:lastModifiedBy>윤현덕</cp:lastModifiedBy>
  <cp:revision>1972</cp:revision>
  <cp:lastPrinted>2025-10-22T17:01:47Z</cp:lastPrinted>
  <dcterms:created xsi:type="dcterms:W3CDTF">2022-05-24T00:47:27Z</dcterms:created>
  <dcterms:modified xsi:type="dcterms:W3CDTF">2025-10-22T17:07:18Z</dcterms:modified>
  <cp:version/>
</cp:coreProperties>
</file>